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80" r:id="rId10"/>
    <p:sldId id="264" r:id="rId11"/>
    <p:sldId id="265" r:id="rId12"/>
    <p:sldId id="266" r:id="rId13"/>
    <p:sldId id="267" r:id="rId14"/>
    <p:sldId id="279" r:id="rId15"/>
    <p:sldId id="285" r:id="rId16"/>
    <p:sldId id="286" r:id="rId17"/>
    <p:sldId id="287" r:id="rId18"/>
    <p:sldId id="268" r:id="rId19"/>
    <p:sldId id="269" r:id="rId20"/>
    <p:sldId id="288" r:id="rId21"/>
    <p:sldId id="270" r:id="rId22"/>
    <p:sldId id="271" r:id="rId23"/>
    <p:sldId id="282" r:id="rId24"/>
    <p:sldId id="283" r:id="rId25"/>
    <p:sldId id="284" r:id="rId26"/>
    <p:sldId id="294" r:id="rId27"/>
    <p:sldId id="272" r:id="rId28"/>
    <p:sldId id="273" r:id="rId29"/>
    <p:sldId id="274" r:id="rId30"/>
    <p:sldId id="275" r:id="rId31"/>
    <p:sldId id="276" r:id="rId32"/>
    <p:sldId id="277" r:id="rId33"/>
    <p:sldId id="278" r:id="rId34"/>
    <p:sldId id="297" r:id="rId35"/>
    <p:sldId id="291" r:id="rId36"/>
    <p:sldId id="290" r:id="rId37"/>
    <p:sldId id="295" r:id="rId38"/>
    <p:sldId id="292" r:id="rId39"/>
    <p:sldId id="296" r:id="rId40"/>
    <p:sldId id="293" r:id="rId41"/>
    <p:sldId id="281" r:id="rId42"/>
    <p:sldId id="289"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86" autoAdjust="0"/>
  </p:normalViewPr>
  <p:slideViewPr>
    <p:cSldViewPr>
      <p:cViewPr varScale="1">
        <p:scale>
          <a:sx n="43" d="100"/>
          <a:sy n="43" d="100"/>
        </p:scale>
        <p:origin x="1410" y="6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48FC35E-7180-47F6-BD69-D81C0A778A9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5C2FD802-55C9-4DAE-BD86-723BBB27931B}" type="datetimeFigureOut">
              <a:rPr lang="fr-FR" smtClean="0"/>
              <a:pPr/>
              <a:t>12/07/2021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48FC35E-7180-47F6-BD69-D81C0A778A95}"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2FD802-55C9-4DAE-BD86-723BBB27931B}" type="datetimeFigureOut">
              <a:rPr lang="fr-FR" smtClean="0"/>
              <a:pPr/>
              <a:t>12/07/2021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8FC35E-7180-47F6-BD69-D81C0A778A95}"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gif"/><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3" Type="http://schemas.openxmlformats.org/officeDocument/2006/relationships/hyperlink" Target="http://www.emploi-restaurant.fr/" TargetMode="External"/><Relationship Id="rId2" Type="http://schemas.openxmlformats.org/officeDocument/2006/relationships/hyperlink" Target="http://www.lhotellerie-restauration.f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ole-emploi.fr/candidat/le-contrat-de-professionnalisation-@/suarticle.jspz?id=4884" TargetMode="External"/><Relationship Id="rId2" Type="http://schemas.openxmlformats.org/officeDocument/2006/relationships/hyperlink" Target="http://www.pole-emploi.fr/candidat/le-contrat-d-apprentissage-@/suarticle.jspz?id=480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Résultat de recherche d'images pour &quot;femme et valet de chambre&quot;"/>
          <p:cNvPicPr>
            <a:picLocks noChangeAspect="1" noChangeArrowheads="1"/>
          </p:cNvPicPr>
          <p:nvPr/>
        </p:nvPicPr>
        <p:blipFill>
          <a:blip r:embed="rId2" cstate="print"/>
          <a:srcRect/>
          <a:stretch>
            <a:fillRect/>
          </a:stretch>
        </p:blipFill>
        <p:spPr bwMode="auto">
          <a:xfrm rot="1634467">
            <a:off x="6539632" y="3338159"/>
            <a:ext cx="2187400" cy="1576215"/>
          </a:xfrm>
          <a:prstGeom prst="rect">
            <a:avLst/>
          </a:prstGeom>
          <a:ln>
            <a:noFill/>
          </a:ln>
          <a:effectLst>
            <a:softEdge rad="112500"/>
          </a:effectLst>
        </p:spPr>
      </p:pic>
      <p:pic>
        <p:nvPicPr>
          <p:cNvPr id="1044" name="Picture 20" descr="métier : groom hotellerie"/>
          <p:cNvPicPr>
            <a:picLocks noChangeAspect="1" noChangeArrowheads="1"/>
          </p:cNvPicPr>
          <p:nvPr/>
        </p:nvPicPr>
        <p:blipFill>
          <a:blip r:embed="rId3" cstate="print"/>
          <a:srcRect/>
          <a:stretch>
            <a:fillRect/>
          </a:stretch>
        </p:blipFill>
        <p:spPr bwMode="auto">
          <a:xfrm>
            <a:off x="3635896" y="332656"/>
            <a:ext cx="2164497" cy="1440632"/>
          </a:xfrm>
          <a:prstGeom prst="rect">
            <a:avLst/>
          </a:prstGeom>
          <a:ln>
            <a:noFill/>
          </a:ln>
          <a:effectLst>
            <a:softEdge rad="112500"/>
          </a:effectLst>
        </p:spPr>
      </p:pic>
      <p:sp>
        <p:nvSpPr>
          <p:cNvPr id="2" name="Titre 1"/>
          <p:cNvSpPr>
            <a:spLocks noGrp="1"/>
          </p:cNvSpPr>
          <p:nvPr>
            <p:ph type="ctrTitle"/>
          </p:nvPr>
        </p:nvSpPr>
        <p:spPr>
          <a:xfrm>
            <a:off x="467544" y="1916832"/>
            <a:ext cx="8229600" cy="1828800"/>
          </a:xfrm>
        </p:spPr>
        <p:txBody>
          <a:bodyPr>
            <a:normAutofit fontScale="90000"/>
          </a:bodyPr>
          <a:lstStyle/>
          <a:p>
            <a:pPr algn="ctr"/>
            <a:r>
              <a:rPr lang="fr-FR" dirty="0"/>
              <a:t>Les Métiers de la Restauration et de l’Hôtellerie </a:t>
            </a:r>
          </a:p>
        </p:txBody>
      </p:sp>
      <p:pic>
        <p:nvPicPr>
          <p:cNvPr id="1030" name="Picture 6" descr="Résultat de recherche d'images pour &quot;plongeur restaurant&quot;"/>
          <p:cNvPicPr>
            <a:picLocks noChangeAspect="1" noChangeArrowheads="1"/>
          </p:cNvPicPr>
          <p:nvPr/>
        </p:nvPicPr>
        <p:blipFill>
          <a:blip r:embed="rId4" cstate="print"/>
          <a:srcRect/>
          <a:stretch>
            <a:fillRect/>
          </a:stretch>
        </p:blipFill>
        <p:spPr bwMode="auto">
          <a:xfrm>
            <a:off x="2123728" y="4941168"/>
            <a:ext cx="1884469" cy="1367441"/>
          </a:xfrm>
          <a:prstGeom prst="rect">
            <a:avLst/>
          </a:prstGeom>
          <a:ln>
            <a:noFill/>
          </a:ln>
          <a:effectLst>
            <a:softEdge rad="112500"/>
          </a:effectLst>
        </p:spPr>
      </p:pic>
      <p:sp>
        <p:nvSpPr>
          <p:cNvPr id="1032" name="AutoShape 8" descr="Résultat de recherche d'images pour &quot;serveur restaura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serveur restaura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6" name="Picture 12" descr="formation de serveur et serveuse en restauration bar et brasserie en bretagne au clps brest"/>
          <p:cNvPicPr>
            <a:picLocks noChangeAspect="1" noChangeArrowheads="1"/>
          </p:cNvPicPr>
          <p:nvPr/>
        </p:nvPicPr>
        <p:blipFill>
          <a:blip r:embed="rId5" cstate="print"/>
          <a:srcRect/>
          <a:stretch>
            <a:fillRect/>
          </a:stretch>
        </p:blipFill>
        <p:spPr bwMode="auto">
          <a:xfrm rot="20529471">
            <a:off x="359139" y="502480"/>
            <a:ext cx="2289051" cy="1531836"/>
          </a:xfrm>
          <a:prstGeom prst="rect">
            <a:avLst/>
          </a:prstGeom>
          <a:ln>
            <a:noFill/>
          </a:ln>
          <a:effectLst>
            <a:softEdge rad="112500"/>
          </a:effectLst>
        </p:spPr>
      </p:pic>
      <p:pic>
        <p:nvPicPr>
          <p:cNvPr id="1038" name="Picture 14" descr="Résultat de recherche d'images pour &quot;cuisinier&quot;"/>
          <p:cNvPicPr>
            <a:picLocks noChangeAspect="1" noChangeArrowheads="1"/>
          </p:cNvPicPr>
          <p:nvPr/>
        </p:nvPicPr>
        <p:blipFill>
          <a:blip r:embed="rId6" cstate="print"/>
          <a:srcRect/>
          <a:stretch>
            <a:fillRect/>
          </a:stretch>
        </p:blipFill>
        <p:spPr bwMode="auto">
          <a:xfrm rot="20123162">
            <a:off x="224735" y="3342332"/>
            <a:ext cx="2351607" cy="1592189"/>
          </a:xfrm>
          <a:prstGeom prst="rect">
            <a:avLst/>
          </a:prstGeom>
          <a:ln>
            <a:noFill/>
          </a:ln>
          <a:effectLst>
            <a:softEdge rad="112500"/>
          </a:effectLst>
        </p:spPr>
      </p:pic>
      <p:pic>
        <p:nvPicPr>
          <p:cNvPr id="1040" name="Picture 16" descr="Résultat de recherche d'images pour &quot;employé polyvalent de restauration&quot;"/>
          <p:cNvPicPr>
            <a:picLocks noChangeAspect="1" noChangeArrowheads="1"/>
          </p:cNvPicPr>
          <p:nvPr/>
        </p:nvPicPr>
        <p:blipFill>
          <a:blip r:embed="rId7" cstate="print"/>
          <a:srcRect/>
          <a:stretch>
            <a:fillRect/>
          </a:stretch>
        </p:blipFill>
        <p:spPr bwMode="auto">
          <a:xfrm rot="1306940">
            <a:off x="6618450" y="580922"/>
            <a:ext cx="1980167" cy="1320111"/>
          </a:xfrm>
          <a:prstGeom prst="rect">
            <a:avLst/>
          </a:prstGeom>
          <a:ln>
            <a:noFill/>
          </a:ln>
          <a:effectLst>
            <a:softEdge rad="112500"/>
          </a:effectLst>
        </p:spPr>
      </p:pic>
      <p:pic>
        <p:nvPicPr>
          <p:cNvPr id="23554" name="Picture 2" descr="Résultat de recherche d'images pour &quot;equipier Mc Donalds&quot;"/>
          <p:cNvPicPr>
            <a:picLocks noChangeAspect="1" noChangeArrowheads="1"/>
          </p:cNvPicPr>
          <p:nvPr/>
        </p:nvPicPr>
        <p:blipFill>
          <a:blip r:embed="rId8" cstate="print"/>
          <a:srcRect/>
          <a:stretch>
            <a:fillRect/>
          </a:stretch>
        </p:blipFill>
        <p:spPr bwMode="auto">
          <a:xfrm>
            <a:off x="4860032" y="4725144"/>
            <a:ext cx="2003376" cy="1502532"/>
          </a:xfrm>
          <a:prstGeom prst="rect">
            <a:avLst/>
          </a:prstGeom>
          <a:ln>
            <a:noFill/>
          </a:ln>
          <a:effectLst>
            <a:softEdge rad="112500"/>
          </a:effectLst>
        </p:spPr>
      </p:pic>
      <p:pic>
        <p:nvPicPr>
          <p:cNvPr id="27650" name="Picture 2" descr="Résultat de recherche d'images pour &quot;logo gidef&quot;"/>
          <p:cNvPicPr>
            <a:picLocks noChangeAspect="1" noChangeArrowheads="1"/>
          </p:cNvPicPr>
          <p:nvPr/>
        </p:nvPicPr>
        <p:blipFill>
          <a:blip r:embed="rId9" cstate="print"/>
          <a:srcRect/>
          <a:stretch>
            <a:fillRect/>
          </a:stretch>
        </p:blipFill>
        <p:spPr bwMode="auto">
          <a:xfrm>
            <a:off x="8307289" y="6021288"/>
            <a:ext cx="836711" cy="836712"/>
          </a:xfrm>
          <a:prstGeom prst="rect">
            <a:avLst/>
          </a:prstGeom>
          <a:noFill/>
        </p:spPr>
      </p:pic>
    </p:spTree>
  </p:cSld>
  <p:clrMapOvr>
    <a:masterClrMapping/>
  </p:clrMapOvr>
  <p:transition advClick="0" advTm="6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checkerboard(across)">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checkerboard(across)">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checkerboard(across)">
                                      <p:cBhvr>
                                        <p:cTn id="22" dur="500"/>
                                        <p:tgtEl>
                                          <p:spTgt spid="10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checkerboard(across)">
                                      <p:cBhvr>
                                        <p:cTn id="27" dur="500"/>
                                        <p:tgtEl>
                                          <p:spTgt spid="103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checkerboard(across)">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checkerboard(across)">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3554"/>
                                        </p:tgtEl>
                                        <p:attrNameLst>
                                          <p:attrName>style.visibility</p:attrName>
                                        </p:attrNameLst>
                                      </p:cBhvr>
                                      <p:to>
                                        <p:strVal val="visible"/>
                                      </p:to>
                                    </p:set>
                                    <p:animEffect transition="in" filter="checkerboard(across)">
                                      <p:cBhvr>
                                        <p:cTn id="4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pPr algn="ctr"/>
            <a:r>
              <a:rPr lang="fr-FR" dirty="0"/>
              <a:t>SERVEUR - SERVEUSE</a:t>
            </a:r>
          </a:p>
        </p:txBody>
      </p:sp>
      <p:pic>
        <p:nvPicPr>
          <p:cNvPr id="4" name="Picture 12" descr="formation de serveur et serveuse en restauration bar et brasserie en bretagne au clps brest"/>
          <p:cNvPicPr>
            <a:picLocks noChangeAspect="1" noChangeArrowheads="1"/>
          </p:cNvPicPr>
          <p:nvPr/>
        </p:nvPicPr>
        <p:blipFill>
          <a:blip r:embed="rId2" cstate="print"/>
          <a:srcRect/>
          <a:stretch>
            <a:fillRect/>
          </a:stretch>
        </p:blipFill>
        <p:spPr bwMode="auto">
          <a:xfrm>
            <a:off x="4644008" y="1772816"/>
            <a:ext cx="2289051" cy="1531836"/>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899592" y="2924944"/>
            <a:ext cx="7128792" cy="1754326"/>
          </a:xfrm>
          <a:prstGeom prst="rect">
            <a:avLst/>
          </a:prstGeom>
          <a:noFill/>
        </p:spPr>
        <p:txBody>
          <a:bodyPr wrap="square" rtlCol="0">
            <a:spAutoFit/>
          </a:bodyPr>
          <a:lstStyle/>
          <a:p>
            <a:pPr>
              <a:buFont typeface="Wingdings" pitchFamily="2" charset="2"/>
              <a:buChar char="ü"/>
            </a:pPr>
            <a:r>
              <a:rPr lang="fr-FR" b="1" dirty="0"/>
              <a:t> Contact avec les clients</a:t>
            </a:r>
          </a:p>
          <a:p>
            <a:pPr>
              <a:buFont typeface="Wingdings" pitchFamily="2" charset="2"/>
              <a:buChar char="ü"/>
            </a:pPr>
            <a:r>
              <a:rPr lang="fr-FR" b="1" dirty="0"/>
              <a:t> Service en salle</a:t>
            </a:r>
          </a:p>
          <a:p>
            <a:pPr>
              <a:buFont typeface="Wingdings" pitchFamily="2" charset="2"/>
              <a:buChar char="ü"/>
            </a:pPr>
            <a:r>
              <a:rPr lang="fr-FR" b="1" dirty="0"/>
              <a:t> Communication</a:t>
            </a:r>
          </a:p>
          <a:p>
            <a:pPr>
              <a:buFont typeface="Wingdings" pitchFamily="2" charset="2"/>
              <a:buChar char="ü"/>
            </a:pPr>
            <a:r>
              <a:rPr lang="fr-FR" b="1" dirty="0"/>
              <a:t> Vente</a:t>
            </a:r>
          </a:p>
          <a:p>
            <a:pPr>
              <a:buFont typeface="Wingdings" pitchFamily="2" charset="2"/>
              <a:buChar char="ü"/>
            </a:pPr>
            <a:r>
              <a:rPr lang="fr-FR" b="1" dirty="0"/>
              <a:t> Rigueur, résistance physique</a:t>
            </a:r>
          </a:p>
          <a:p>
            <a:endParaRPr lang="fr-FR" b="1" dirty="0"/>
          </a:p>
        </p:txBody>
      </p:sp>
      <p:sp>
        <p:nvSpPr>
          <p:cNvPr id="7" name="ZoneTexte 6"/>
          <p:cNvSpPr txBox="1"/>
          <p:nvPr/>
        </p:nvSpPr>
        <p:spPr>
          <a:xfrm>
            <a:off x="755576" y="4365104"/>
            <a:ext cx="7848872" cy="646331"/>
          </a:xfrm>
          <a:prstGeom prst="rect">
            <a:avLst/>
          </a:prstGeom>
          <a:noFill/>
        </p:spPr>
        <p:txBody>
          <a:bodyPr wrap="square" rtlCol="0">
            <a:spAutoFit/>
          </a:bodyPr>
          <a:lstStyle/>
          <a:p>
            <a:pPr algn="ctr"/>
            <a:endParaRPr lang="fr-FR" b="1" dirty="0"/>
          </a:p>
          <a:p>
            <a:pPr algn="ctr"/>
            <a:r>
              <a:rPr lang="fr-FR" b="1" dirty="0"/>
              <a:t>Salaire net mensuel </a:t>
            </a:r>
            <a:r>
              <a:rPr lang="fr-FR" dirty="0"/>
              <a:t>1 492 € nets / mois                     (à plein temps)</a:t>
            </a:r>
          </a:p>
        </p:txBody>
      </p:sp>
    </p:spTree>
  </p:cSld>
  <p:clrMapOvr>
    <a:masterClrMapping/>
  </p:clrMapOvr>
  <p:transition advClick="0" advTm="15000">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lstStyle/>
          <a:p>
            <a:pPr algn="ctr"/>
            <a:r>
              <a:rPr lang="fr-FR" dirty="0"/>
              <a:t>COMMIS DE CUISINE</a:t>
            </a:r>
          </a:p>
        </p:txBody>
      </p:sp>
      <p:pic>
        <p:nvPicPr>
          <p:cNvPr id="4" name="Picture 14" descr="Résultat de recherche d'images pour &quot;cuisinier&quot;"/>
          <p:cNvPicPr>
            <a:picLocks noChangeAspect="1" noChangeArrowheads="1"/>
          </p:cNvPicPr>
          <p:nvPr/>
        </p:nvPicPr>
        <p:blipFill>
          <a:blip r:embed="rId2" cstate="print"/>
          <a:srcRect/>
          <a:stretch>
            <a:fillRect/>
          </a:stretch>
        </p:blipFill>
        <p:spPr bwMode="auto">
          <a:xfrm>
            <a:off x="4644008" y="1916832"/>
            <a:ext cx="2742853" cy="185708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7416824" cy="1200329"/>
          </a:xfrm>
          <a:prstGeom prst="rect">
            <a:avLst/>
          </a:prstGeom>
          <a:noFill/>
        </p:spPr>
        <p:txBody>
          <a:bodyPr wrap="square" rtlCol="0">
            <a:spAutoFit/>
          </a:bodyPr>
          <a:lstStyle/>
          <a:p>
            <a:pPr>
              <a:buFont typeface="Wingdings" pitchFamily="2" charset="2"/>
              <a:buChar char="ü"/>
            </a:pPr>
            <a:r>
              <a:rPr lang="fr-FR" b="1" dirty="0"/>
              <a:t> Entretien</a:t>
            </a:r>
          </a:p>
          <a:p>
            <a:pPr>
              <a:buFont typeface="Wingdings" pitchFamily="2" charset="2"/>
              <a:buChar char="ü"/>
            </a:pPr>
            <a:r>
              <a:rPr lang="fr-FR" b="1" dirty="0"/>
              <a:t> Préparations préliminaires</a:t>
            </a:r>
          </a:p>
          <a:p>
            <a:pPr>
              <a:buFont typeface="Wingdings" pitchFamily="2" charset="2"/>
              <a:buChar char="ü"/>
            </a:pPr>
            <a:r>
              <a:rPr lang="fr-FR" b="1" dirty="0"/>
              <a:t> Production culinaire</a:t>
            </a:r>
          </a:p>
          <a:p>
            <a:pPr>
              <a:buFont typeface="Wingdings" pitchFamily="2" charset="2"/>
              <a:buChar char="ü"/>
            </a:pPr>
            <a:r>
              <a:rPr lang="fr-FR" b="1" dirty="0"/>
              <a:t> Rigueur, résistance physique</a:t>
            </a:r>
          </a:p>
        </p:txBody>
      </p:sp>
      <p:sp>
        <p:nvSpPr>
          <p:cNvPr id="6" name="ZoneTexte 5"/>
          <p:cNvSpPr txBox="1"/>
          <p:nvPr/>
        </p:nvSpPr>
        <p:spPr>
          <a:xfrm>
            <a:off x="1403648" y="4509120"/>
            <a:ext cx="7344816" cy="646331"/>
          </a:xfrm>
          <a:prstGeom prst="rect">
            <a:avLst/>
          </a:prstGeom>
          <a:noFill/>
        </p:spPr>
        <p:txBody>
          <a:bodyPr wrap="square" rtlCol="0">
            <a:spAutoFit/>
          </a:bodyPr>
          <a:lstStyle/>
          <a:p>
            <a:pPr algn="ctr"/>
            <a:endParaRPr lang="fr-FR" b="1" dirty="0"/>
          </a:p>
          <a:p>
            <a:pPr algn="ctr"/>
            <a:r>
              <a:rPr lang="fr-FR" b="1" dirty="0"/>
              <a:t>Salaire net mensuel </a:t>
            </a:r>
            <a:r>
              <a:rPr lang="fr-FR" dirty="0"/>
              <a:t>1 564 € nets / mois                     (à plein temps)</a:t>
            </a:r>
          </a:p>
        </p:txBody>
      </p:sp>
    </p:spTree>
  </p:cSld>
  <p:clrMapOvr>
    <a:masterClrMapping/>
  </p:clrMapOvr>
  <p:transition advClick="0" advTm="1500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EMPLOYE(E) POLYVALENT(E) DE RESTAURATION</a:t>
            </a:r>
          </a:p>
        </p:txBody>
      </p:sp>
      <p:pic>
        <p:nvPicPr>
          <p:cNvPr id="4" name="Picture 16" descr="Résultat de recherche d'images pour &quot;employé polyvalent de restauration&quot;"/>
          <p:cNvPicPr>
            <a:picLocks noChangeAspect="1" noChangeArrowheads="1"/>
          </p:cNvPicPr>
          <p:nvPr/>
        </p:nvPicPr>
        <p:blipFill>
          <a:blip r:embed="rId2" cstate="print"/>
          <a:srcRect/>
          <a:stretch>
            <a:fillRect/>
          </a:stretch>
        </p:blipFill>
        <p:spPr bwMode="auto">
          <a:xfrm>
            <a:off x="4572000" y="2060848"/>
            <a:ext cx="2514449" cy="1676299"/>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7416824" cy="1477328"/>
          </a:xfrm>
          <a:prstGeom prst="rect">
            <a:avLst/>
          </a:prstGeom>
          <a:noFill/>
        </p:spPr>
        <p:txBody>
          <a:bodyPr wrap="square" rtlCol="0">
            <a:spAutoFit/>
          </a:bodyPr>
          <a:lstStyle/>
          <a:p>
            <a:pPr>
              <a:buFont typeface="Wingdings" pitchFamily="2" charset="2"/>
              <a:buChar char="ü"/>
            </a:pPr>
            <a:r>
              <a:rPr lang="fr-FR" dirty="0"/>
              <a:t> </a:t>
            </a:r>
            <a:r>
              <a:rPr lang="fr-FR" b="1" dirty="0"/>
              <a:t>Entretien</a:t>
            </a:r>
          </a:p>
          <a:p>
            <a:pPr>
              <a:buFont typeface="Wingdings" pitchFamily="2" charset="2"/>
              <a:buChar char="ü"/>
            </a:pPr>
            <a:r>
              <a:rPr lang="fr-FR" b="1" dirty="0"/>
              <a:t> Préparations préliminaires</a:t>
            </a:r>
          </a:p>
          <a:p>
            <a:pPr>
              <a:buFont typeface="Wingdings" pitchFamily="2" charset="2"/>
              <a:buChar char="ü"/>
            </a:pPr>
            <a:r>
              <a:rPr lang="fr-FR" b="1" dirty="0"/>
              <a:t> Production culinaire</a:t>
            </a:r>
          </a:p>
          <a:p>
            <a:pPr>
              <a:buFont typeface="Wingdings" pitchFamily="2" charset="2"/>
              <a:buChar char="ü"/>
            </a:pPr>
            <a:r>
              <a:rPr lang="fr-FR" b="1" dirty="0"/>
              <a:t> Service – Contact avec les clients</a:t>
            </a:r>
          </a:p>
          <a:p>
            <a:pPr>
              <a:buFont typeface="Wingdings" pitchFamily="2" charset="2"/>
              <a:buChar char="ü"/>
            </a:pPr>
            <a:r>
              <a:rPr lang="fr-FR" b="1" dirty="0"/>
              <a:t> Rigueur, polyvalence, résistance physique</a:t>
            </a:r>
          </a:p>
        </p:txBody>
      </p:sp>
      <p:sp>
        <p:nvSpPr>
          <p:cNvPr id="6" name="ZoneTexte 5"/>
          <p:cNvSpPr txBox="1"/>
          <p:nvPr/>
        </p:nvSpPr>
        <p:spPr>
          <a:xfrm>
            <a:off x="1403648" y="4509120"/>
            <a:ext cx="7344816" cy="923330"/>
          </a:xfrm>
          <a:prstGeom prst="rect">
            <a:avLst/>
          </a:prstGeom>
          <a:noFill/>
        </p:spPr>
        <p:txBody>
          <a:bodyPr wrap="square" rtlCol="0">
            <a:spAutoFit/>
          </a:bodyPr>
          <a:lstStyle/>
          <a:p>
            <a:pPr algn="ctr"/>
            <a:endParaRPr lang="fr-FR" b="1" dirty="0"/>
          </a:p>
          <a:p>
            <a:pPr algn="ctr"/>
            <a:endParaRPr lang="fr-FR" b="1" dirty="0"/>
          </a:p>
          <a:p>
            <a:pPr algn="ctr"/>
            <a:r>
              <a:rPr lang="fr-FR" b="1" dirty="0"/>
              <a:t>Salaire net mensuel </a:t>
            </a:r>
            <a:r>
              <a:rPr lang="fr-FR" dirty="0"/>
              <a:t>1 365 € nets / mois                     (à plein temps)</a:t>
            </a:r>
          </a:p>
        </p:txBody>
      </p:sp>
    </p:spTree>
  </p:cSld>
  <p:clrMapOvr>
    <a:masterClrMapping/>
  </p:clrMapOvr>
  <p:transition advClick="0" advTm="15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PLONGEUR - PLONGEUSE </a:t>
            </a:r>
          </a:p>
        </p:txBody>
      </p:sp>
      <p:pic>
        <p:nvPicPr>
          <p:cNvPr id="4" name="Picture 6" descr="Résultat de recherche d'images pour &quot;plongeur restaurant&quot;"/>
          <p:cNvPicPr>
            <a:picLocks noChangeAspect="1" noChangeArrowheads="1"/>
          </p:cNvPicPr>
          <p:nvPr/>
        </p:nvPicPr>
        <p:blipFill>
          <a:blip r:embed="rId2" cstate="print"/>
          <a:srcRect/>
          <a:stretch>
            <a:fillRect/>
          </a:stretch>
        </p:blipFill>
        <p:spPr bwMode="auto">
          <a:xfrm>
            <a:off x="5148064" y="2348880"/>
            <a:ext cx="2316517" cy="1680951"/>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187624" y="3212976"/>
            <a:ext cx="7488832" cy="1477328"/>
          </a:xfrm>
          <a:prstGeom prst="rect">
            <a:avLst/>
          </a:prstGeom>
          <a:noFill/>
        </p:spPr>
        <p:txBody>
          <a:bodyPr wrap="square" rtlCol="0">
            <a:spAutoFit/>
          </a:bodyPr>
          <a:lstStyle/>
          <a:p>
            <a:pPr>
              <a:buFont typeface="Wingdings" pitchFamily="2" charset="2"/>
              <a:buChar char="ü"/>
            </a:pPr>
            <a:r>
              <a:rPr lang="fr-FR" b="1" dirty="0"/>
              <a:t> Contrôle</a:t>
            </a:r>
          </a:p>
          <a:p>
            <a:pPr>
              <a:buFont typeface="Wingdings" pitchFamily="2" charset="2"/>
              <a:buChar char="ü"/>
            </a:pPr>
            <a:r>
              <a:rPr lang="fr-FR" b="1" dirty="0"/>
              <a:t> Entretien</a:t>
            </a:r>
          </a:p>
          <a:p>
            <a:pPr>
              <a:buFont typeface="Wingdings" pitchFamily="2" charset="2"/>
              <a:buChar char="ü"/>
            </a:pPr>
            <a:r>
              <a:rPr lang="fr-FR" b="1" dirty="0"/>
              <a:t> Organisation du travail</a:t>
            </a:r>
          </a:p>
          <a:p>
            <a:pPr>
              <a:buFont typeface="Wingdings" pitchFamily="2" charset="2"/>
              <a:buChar char="ü"/>
            </a:pPr>
            <a:r>
              <a:rPr lang="fr-FR" b="1" dirty="0"/>
              <a:t> Petites préparations culinaires</a:t>
            </a:r>
          </a:p>
          <a:p>
            <a:pPr>
              <a:buFont typeface="Wingdings" pitchFamily="2" charset="2"/>
              <a:buChar char="ü"/>
            </a:pPr>
            <a:r>
              <a:rPr lang="fr-FR" b="1" dirty="0"/>
              <a:t> Résistance physique</a:t>
            </a:r>
          </a:p>
        </p:txBody>
      </p:sp>
      <p:sp>
        <p:nvSpPr>
          <p:cNvPr id="6" name="ZoneTexte 5"/>
          <p:cNvSpPr txBox="1"/>
          <p:nvPr/>
        </p:nvSpPr>
        <p:spPr>
          <a:xfrm>
            <a:off x="971600" y="4509120"/>
            <a:ext cx="7632848" cy="923330"/>
          </a:xfrm>
          <a:prstGeom prst="rect">
            <a:avLst/>
          </a:prstGeom>
          <a:noFill/>
        </p:spPr>
        <p:txBody>
          <a:bodyPr wrap="square" rtlCol="0">
            <a:spAutoFit/>
          </a:bodyPr>
          <a:lstStyle/>
          <a:p>
            <a:pPr algn="ctr"/>
            <a:endParaRPr lang="fr-FR" b="1" dirty="0"/>
          </a:p>
          <a:p>
            <a:pPr algn="ctr"/>
            <a:endParaRPr lang="fr-FR" b="1" dirty="0"/>
          </a:p>
          <a:p>
            <a:pPr algn="ctr"/>
            <a:r>
              <a:rPr lang="fr-FR" b="1" dirty="0"/>
              <a:t>Salaire net mensuel </a:t>
            </a:r>
            <a:r>
              <a:rPr lang="fr-FR" dirty="0"/>
              <a:t>1 360 € nets / mois                     (à plein temps)</a:t>
            </a:r>
          </a:p>
        </p:txBody>
      </p:sp>
    </p:spTree>
  </p:cSld>
  <p:clrMapOvr>
    <a:masterClrMapping/>
  </p:clrMapOvr>
  <p:transition advClick="0" advTm="15000">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CHEF DE RANG</a:t>
            </a:r>
          </a:p>
        </p:txBody>
      </p:sp>
      <p:sp>
        <p:nvSpPr>
          <p:cNvPr id="3" name="Espace réservé du contenu 2"/>
          <p:cNvSpPr>
            <a:spLocks noGrp="1"/>
          </p:cNvSpPr>
          <p:nvPr>
            <p:ph idx="1"/>
          </p:nvPr>
        </p:nvSpPr>
        <p:spPr>
          <a:xfrm>
            <a:off x="395536" y="3140968"/>
            <a:ext cx="8229600" cy="1324744"/>
          </a:xfrm>
        </p:spPr>
        <p:txBody>
          <a:bodyPr>
            <a:noAutofit/>
          </a:bodyPr>
          <a:lstStyle/>
          <a:p>
            <a:pPr>
              <a:buFont typeface="Wingdings" pitchFamily="2" charset="2"/>
              <a:buChar char="ü"/>
            </a:pPr>
            <a:r>
              <a:rPr lang="fr-FR" sz="1800" b="1" dirty="0"/>
              <a:t>Service en salle </a:t>
            </a:r>
          </a:p>
          <a:p>
            <a:pPr>
              <a:buFont typeface="Wingdings" pitchFamily="2" charset="2"/>
              <a:buChar char="ü"/>
            </a:pPr>
            <a:r>
              <a:rPr lang="fr-FR" sz="1800" b="1" dirty="0"/>
              <a:t>Relation client </a:t>
            </a:r>
          </a:p>
          <a:p>
            <a:pPr>
              <a:buFont typeface="Wingdings" pitchFamily="2" charset="2"/>
              <a:buChar char="ü"/>
            </a:pPr>
            <a:r>
              <a:rPr lang="fr-FR" sz="1800" b="1" dirty="0"/>
              <a:t>Vente </a:t>
            </a:r>
          </a:p>
          <a:p>
            <a:pPr>
              <a:buFont typeface="Wingdings" pitchFamily="2" charset="2"/>
              <a:buChar char="ü"/>
            </a:pPr>
            <a:r>
              <a:rPr lang="fr-FR" sz="1800" b="1" dirty="0"/>
              <a:t>Management</a:t>
            </a:r>
          </a:p>
          <a:p>
            <a:pPr>
              <a:buFont typeface="Wingdings" pitchFamily="2" charset="2"/>
              <a:buChar char="ü"/>
            </a:pPr>
            <a:r>
              <a:rPr lang="fr-FR" sz="1800" b="1" dirty="0"/>
              <a:t>Rigueur, résistance physique</a:t>
            </a:r>
          </a:p>
          <a:p>
            <a:pPr>
              <a:buFont typeface="Wingdings" pitchFamily="2" charset="2"/>
              <a:buChar char="Ø"/>
            </a:pPr>
            <a:endParaRPr lang="fr-FR" sz="1800" b="1" dirty="0"/>
          </a:p>
        </p:txBody>
      </p:sp>
      <p:pic>
        <p:nvPicPr>
          <p:cNvPr id="1026" name="Picture 2" descr="Résultat de recherche d'images pour &quot;photo de chef de rang&quot;"/>
          <p:cNvPicPr>
            <a:picLocks noChangeAspect="1" noChangeArrowheads="1"/>
          </p:cNvPicPr>
          <p:nvPr/>
        </p:nvPicPr>
        <p:blipFill>
          <a:blip r:embed="rId2" cstate="print"/>
          <a:srcRect/>
          <a:stretch>
            <a:fillRect/>
          </a:stretch>
        </p:blipFill>
        <p:spPr bwMode="auto">
          <a:xfrm>
            <a:off x="4355976" y="2204864"/>
            <a:ext cx="2658757" cy="1981983"/>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331640" y="4869160"/>
            <a:ext cx="7056784" cy="646331"/>
          </a:xfrm>
          <a:prstGeom prst="rect">
            <a:avLst/>
          </a:prstGeom>
          <a:noFill/>
        </p:spPr>
        <p:txBody>
          <a:bodyPr wrap="square" rtlCol="0">
            <a:spAutoFit/>
          </a:bodyPr>
          <a:lstStyle/>
          <a:p>
            <a:endParaRPr lang="fr-FR" b="1" dirty="0"/>
          </a:p>
          <a:p>
            <a:r>
              <a:rPr lang="fr-FR" b="1" dirty="0"/>
              <a:t>Salaire net mensuel: </a:t>
            </a:r>
            <a:r>
              <a:rPr lang="fr-FR" dirty="0"/>
              <a:t>1650 € net /mois               </a:t>
            </a:r>
            <a:r>
              <a:rPr lang="fr-FR" b="1" dirty="0"/>
              <a:t>(à temps plein)</a:t>
            </a:r>
          </a:p>
        </p:txBody>
      </p:sp>
    </p:spTree>
  </p:cSld>
  <p:clrMapOvr>
    <a:masterClrMapping/>
  </p:clrMapOvr>
  <p:transition advClick="0" advTm="15000">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MAITRE D’HOTEL</a:t>
            </a:r>
          </a:p>
        </p:txBody>
      </p:sp>
      <p:pic>
        <p:nvPicPr>
          <p:cNvPr id="43010" name="Picture 2" descr="http://silencio.fr/wp-content/uploads/people/Relais-Plaza-Pascal-Sadier-Paris-Silencio-01.jpg"/>
          <p:cNvPicPr>
            <a:picLocks noChangeAspect="1" noChangeArrowheads="1"/>
          </p:cNvPicPr>
          <p:nvPr/>
        </p:nvPicPr>
        <p:blipFill>
          <a:blip r:embed="rId2" cstate="print"/>
          <a:srcRect/>
          <a:stretch>
            <a:fillRect/>
          </a:stretch>
        </p:blipFill>
        <p:spPr bwMode="auto">
          <a:xfrm>
            <a:off x="5076056" y="2132856"/>
            <a:ext cx="2269137" cy="151216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8064896" cy="1200329"/>
          </a:xfrm>
          <a:prstGeom prst="rect">
            <a:avLst/>
          </a:prstGeom>
          <a:noFill/>
        </p:spPr>
        <p:txBody>
          <a:bodyPr wrap="square" rtlCol="0">
            <a:spAutoFit/>
          </a:bodyPr>
          <a:lstStyle/>
          <a:p>
            <a:pPr>
              <a:buFont typeface="Wingdings" pitchFamily="2" charset="2"/>
              <a:buChar char="ü"/>
            </a:pPr>
            <a:r>
              <a:rPr lang="fr-FR" b="1" dirty="0"/>
              <a:t> Management</a:t>
            </a:r>
          </a:p>
          <a:p>
            <a:pPr>
              <a:buFont typeface="Wingdings" pitchFamily="2" charset="2"/>
              <a:buChar char="ü"/>
            </a:pPr>
            <a:r>
              <a:rPr lang="fr-FR" b="1" dirty="0"/>
              <a:t> Accueil des clients</a:t>
            </a:r>
          </a:p>
          <a:p>
            <a:pPr>
              <a:buFont typeface="Wingdings" pitchFamily="2" charset="2"/>
              <a:buChar char="ü"/>
            </a:pPr>
            <a:r>
              <a:rPr lang="fr-FR" b="1" dirty="0"/>
              <a:t> Relation avec la cuisine</a:t>
            </a:r>
          </a:p>
          <a:p>
            <a:pPr>
              <a:buFont typeface="Wingdings" pitchFamily="2" charset="2"/>
              <a:buChar char="ü"/>
            </a:pPr>
            <a:r>
              <a:rPr lang="fr-FR" b="1" dirty="0"/>
              <a:t>Rigueur, discrétion, dynamisme, polyvalence</a:t>
            </a:r>
          </a:p>
        </p:txBody>
      </p:sp>
      <p:sp>
        <p:nvSpPr>
          <p:cNvPr id="6" name="ZoneTexte 5"/>
          <p:cNvSpPr txBox="1"/>
          <p:nvPr/>
        </p:nvSpPr>
        <p:spPr>
          <a:xfrm>
            <a:off x="539552" y="4941168"/>
            <a:ext cx="7992888" cy="369332"/>
          </a:xfrm>
          <a:prstGeom prst="rect">
            <a:avLst/>
          </a:prstGeom>
          <a:noFill/>
        </p:spPr>
        <p:txBody>
          <a:bodyPr wrap="square" rtlCol="0">
            <a:spAutoFit/>
          </a:bodyPr>
          <a:lstStyle/>
          <a:p>
            <a:r>
              <a:rPr lang="fr-FR" dirty="0"/>
              <a:t>  </a:t>
            </a:r>
          </a:p>
        </p:txBody>
      </p:sp>
      <p:sp>
        <p:nvSpPr>
          <p:cNvPr id="7" name="ZoneTexte 6"/>
          <p:cNvSpPr txBox="1"/>
          <p:nvPr/>
        </p:nvSpPr>
        <p:spPr>
          <a:xfrm>
            <a:off x="539552" y="4869160"/>
            <a:ext cx="8064896" cy="646331"/>
          </a:xfrm>
          <a:prstGeom prst="rect">
            <a:avLst/>
          </a:prstGeom>
          <a:noFill/>
        </p:spPr>
        <p:txBody>
          <a:bodyPr wrap="square" rtlCol="0">
            <a:spAutoFit/>
          </a:bodyPr>
          <a:lstStyle/>
          <a:p>
            <a:r>
              <a:rPr lang="fr-FR" b="1" dirty="0"/>
              <a:t>Salaire net mensuel: </a:t>
            </a:r>
            <a:r>
              <a:rPr lang="fr-FR" dirty="0"/>
              <a:t> 1850 € net /mois               </a:t>
            </a:r>
            <a:r>
              <a:rPr lang="fr-FR" b="1" dirty="0"/>
              <a:t>(à temps plein)</a:t>
            </a:r>
          </a:p>
          <a:p>
            <a:endParaRPr lang="fr-FR" dirty="0"/>
          </a:p>
        </p:txBody>
      </p:sp>
    </p:spTree>
  </p:cSld>
  <p:clrMapOvr>
    <a:masterClrMapping/>
  </p:clrMapOvr>
  <p:transition advClick="0" advTm="15000">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SECOND DE CUISINE</a:t>
            </a:r>
          </a:p>
        </p:txBody>
      </p:sp>
      <p:pic>
        <p:nvPicPr>
          <p:cNvPr id="44034" name="Picture 2" descr="http://www.resoemploi.fr/Portals/1/OptaCat/Images/Large/2015_06_30_14_48_57_second%20de%20cuisine.jpg"/>
          <p:cNvPicPr>
            <a:picLocks noChangeAspect="1" noChangeArrowheads="1"/>
          </p:cNvPicPr>
          <p:nvPr/>
        </p:nvPicPr>
        <p:blipFill>
          <a:blip r:embed="rId2" cstate="print"/>
          <a:srcRect/>
          <a:stretch>
            <a:fillRect/>
          </a:stretch>
        </p:blipFill>
        <p:spPr bwMode="auto">
          <a:xfrm>
            <a:off x="4139952" y="1916832"/>
            <a:ext cx="3731568" cy="214565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827584" y="3645024"/>
            <a:ext cx="7848872" cy="1200329"/>
          </a:xfrm>
          <a:prstGeom prst="rect">
            <a:avLst/>
          </a:prstGeom>
          <a:noFill/>
        </p:spPr>
        <p:txBody>
          <a:bodyPr wrap="square" rtlCol="0">
            <a:spAutoFit/>
          </a:bodyPr>
          <a:lstStyle/>
          <a:p>
            <a:pPr>
              <a:buFont typeface="Wingdings" pitchFamily="2" charset="2"/>
              <a:buChar char="ü"/>
            </a:pPr>
            <a:r>
              <a:rPr lang="fr-FR" b="1" dirty="0"/>
              <a:t> Management</a:t>
            </a:r>
          </a:p>
          <a:p>
            <a:pPr>
              <a:buFont typeface="Wingdings" pitchFamily="2" charset="2"/>
              <a:buChar char="ü"/>
            </a:pPr>
            <a:r>
              <a:rPr lang="fr-FR" b="1" dirty="0"/>
              <a:t> Préparation culinaire</a:t>
            </a:r>
          </a:p>
          <a:p>
            <a:pPr>
              <a:buFont typeface="Wingdings" pitchFamily="2" charset="2"/>
              <a:buChar char="ü"/>
            </a:pPr>
            <a:r>
              <a:rPr lang="fr-FR" b="1" dirty="0"/>
              <a:t> Elaboration de menu avec le chef</a:t>
            </a:r>
          </a:p>
          <a:p>
            <a:pPr>
              <a:buFont typeface="Wingdings" pitchFamily="2" charset="2"/>
              <a:buChar char="ü"/>
            </a:pPr>
            <a:r>
              <a:rPr lang="fr-FR" b="1" dirty="0"/>
              <a:t> Rigueur, polyvalence, résistance physique</a:t>
            </a:r>
          </a:p>
        </p:txBody>
      </p:sp>
      <p:sp>
        <p:nvSpPr>
          <p:cNvPr id="6" name="ZoneTexte 5"/>
          <p:cNvSpPr txBox="1"/>
          <p:nvPr/>
        </p:nvSpPr>
        <p:spPr>
          <a:xfrm>
            <a:off x="539552" y="5013176"/>
            <a:ext cx="7992888" cy="646331"/>
          </a:xfrm>
          <a:prstGeom prst="rect">
            <a:avLst/>
          </a:prstGeom>
          <a:noFill/>
        </p:spPr>
        <p:txBody>
          <a:bodyPr wrap="square" rtlCol="0">
            <a:spAutoFit/>
          </a:bodyPr>
          <a:lstStyle/>
          <a:p>
            <a:r>
              <a:rPr lang="fr-FR" b="1" dirty="0"/>
              <a:t>Salaire net mensuel: </a:t>
            </a:r>
            <a:r>
              <a:rPr lang="fr-FR" dirty="0"/>
              <a:t> 1800 € net /mois               </a:t>
            </a:r>
            <a:r>
              <a:rPr lang="fr-FR" b="1" dirty="0"/>
              <a:t>(à temps plein)</a:t>
            </a:r>
          </a:p>
          <a:p>
            <a:endParaRPr lang="fr-FR" dirty="0"/>
          </a:p>
        </p:txBody>
      </p:sp>
    </p:spTree>
  </p:cSld>
  <p:clrMapOvr>
    <a:masterClrMapping/>
  </p:clrMapOvr>
  <p:transition advClick="0" advTm="15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CHEF DE CUISINE</a:t>
            </a:r>
          </a:p>
        </p:txBody>
      </p:sp>
      <p:pic>
        <p:nvPicPr>
          <p:cNvPr id="45058" name="Picture 2" descr="http://www.sofoodmag.fr/wp-content/uploads/2013/02/wpid-793e-chef-cuisine.jpg"/>
          <p:cNvPicPr>
            <a:picLocks noChangeAspect="1" noChangeArrowheads="1"/>
          </p:cNvPicPr>
          <p:nvPr/>
        </p:nvPicPr>
        <p:blipFill>
          <a:blip r:embed="rId2" cstate="print"/>
          <a:srcRect/>
          <a:stretch>
            <a:fillRect/>
          </a:stretch>
        </p:blipFill>
        <p:spPr bwMode="auto">
          <a:xfrm>
            <a:off x="4499992" y="2204864"/>
            <a:ext cx="2900264" cy="1934477"/>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755576" y="3501008"/>
            <a:ext cx="7704856" cy="1477328"/>
          </a:xfrm>
          <a:prstGeom prst="rect">
            <a:avLst/>
          </a:prstGeom>
          <a:noFill/>
        </p:spPr>
        <p:txBody>
          <a:bodyPr wrap="square" rtlCol="0">
            <a:spAutoFit/>
          </a:bodyPr>
          <a:lstStyle/>
          <a:p>
            <a:pPr>
              <a:buFont typeface="Wingdings" pitchFamily="2" charset="2"/>
              <a:buChar char="ü"/>
            </a:pPr>
            <a:r>
              <a:rPr lang="fr-FR" b="1" dirty="0"/>
              <a:t> Management</a:t>
            </a:r>
          </a:p>
          <a:p>
            <a:pPr>
              <a:buFont typeface="Wingdings" pitchFamily="2" charset="2"/>
              <a:buChar char="ü"/>
            </a:pPr>
            <a:r>
              <a:rPr lang="fr-FR" b="1" dirty="0"/>
              <a:t> Recrutement</a:t>
            </a:r>
          </a:p>
          <a:p>
            <a:pPr>
              <a:buFont typeface="Wingdings" pitchFamily="2" charset="2"/>
              <a:buChar char="ü"/>
            </a:pPr>
            <a:r>
              <a:rPr lang="fr-FR" b="1" dirty="0"/>
              <a:t> Production culinaire </a:t>
            </a:r>
          </a:p>
          <a:p>
            <a:pPr>
              <a:buFont typeface="Wingdings" pitchFamily="2" charset="2"/>
              <a:buChar char="ü"/>
            </a:pPr>
            <a:r>
              <a:rPr lang="fr-FR" b="1" dirty="0"/>
              <a:t> Elaboration de menus</a:t>
            </a:r>
          </a:p>
          <a:p>
            <a:pPr>
              <a:buFont typeface="Wingdings" pitchFamily="2" charset="2"/>
              <a:buChar char="ü"/>
            </a:pPr>
            <a:r>
              <a:rPr lang="fr-FR" b="1" dirty="0"/>
              <a:t> Rigueur, polyvalence, résistance physique</a:t>
            </a:r>
          </a:p>
        </p:txBody>
      </p:sp>
      <p:sp>
        <p:nvSpPr>
          <p:cNvPr id="6" name="ZoneTexte 5"/>
          <p:cNvSpPr txBox="1"/>
          <p:nvPr/>
        </p:nvSpPr>
        <p:spPr>
          <a:xfrm>
            <a:off x="755576" y="5157192"/>
            <a:ext cx="7056784" cy="646331"/>
          </a:xfrm>
          <a:prstGeom prst="rect">
            <a:avLst/>
          </a:prstGeom>
          <a:noFill/>
        </p:spPr>
        <p:txBody>
          <a:bodyPr wrap="square" rtlCol="0">
            <a:spAutoFit/>
          </a:bodyPr>
          <a:lstStyle/>
          <a:p>
            <a:r>
              <a:rPr lang="fr-FR" b="1" dirty="0"/>
              <a:t>Salaire net mensuel: </a:t>
            </a:r>
            <a:r>
              <a:rPr lang="fr-FR" dirty="0"/>
              <a:t> 2000 € net /mois               </a:t>
            </a:r>
            <a:r>
              <a:rPr lang="fr-FR" b="1" dirty="0"/>
              <a:t>(à temps plein)</a:t>
            </a:r>
          </a:p>
          <a:p>
            <a:endParaRPr lang="fr-FR" dirty="0"/>
          </a:p>
        </p:txBody>
      </p:sp>
    </p:spTree>
  </p:cSld>
  <p:clrMapOvr>
    <a:masterClrMapping/>
  </p:clrMapOvr>
  <p:transition advClick="0" advTm="15000">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L’HOTEL</a:t>
            </a:r>
          </a:p>
        </p:txBody>
      </p:sp>
      <p:sp>
        <p:nvSpPr>
          <p:cNvPr id="3" name="Espace réservé du contenu 2"/>
          <p:cNvSpPr>
            <a:spLocks noGrp="1"/>
          </p:cNvSpPr>
          <p:nvPr>
            <p:ph idx="1"/>
          </p:nvPr>
        </p:nvSpPr>
        <p:spPr/>
        <p:txBody>
          <a:bodyPr/>
          <a:lstStyle/>
          <a:p>
            <a:pPr>
              <a:buFont typeface="Wingdings"/>
              <a:buChar char="Ø"/>
            </a:pPr>
            <a:r>
              <a:rPr lang="fr-FR" dirty="0"/>
              <a:t>Hôtel économique</a:t>
            </a:r>
          </a:p>
          <a:p>
            <a:pPr>
              <a:buFont typeface="Wingdings"/>
              <a:buChar char="Ø"/>
            </a:pPr>
            <a:r>
              <a:rPr lang="fr-FR" dirty="0"/>
              <a:t>Hôtel standard</a:t>
            </a:r>
          </a:p>
          <a:p>
            <a:pPr>
              <a:buFont typeface="Wingdings"/>
              <a:buChar char="Ø"/>
            </a:pPr>
            <a:r>
              <a:rPr lang="fr-FR" dirty="0"/>
              <a:t>Hôtel de 1</a:t>
            </a:r>
            <a:r>
              <a:rPr lang="fr-FR" baseline="30000" dirty="0"/>
              <a:t>ère</a:t>
            </a:r>
            <a:r>
              <a:rPr lang="fr-FR" dirty="0"/>
              <a:t> Classe</a:t>
            </a:r>
          </a:p>
          <a:p>
            <a:pPr>
              <a:buFont typeface="Wingdings"/>
              <a:buChar char="Ø"/>
            </a:pPr>
            <a:r>
              <a:rPr lang="fr-FR" dirty="0"/>
              <a:t>Hôtel de Luxe</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lstStyle/>
          <a:p>
            <a:pPr algn="ctr"/>
            <a:r>
              <a:rPr lang="fr-FR" dirty="0"/>
              <a:t>Organigramme d’un hôtel</a:t>
            </a:r>
          </a:p>
        </p:txBody>
      </p:sp>
      <p:pic>
        <p:nvPicPr>
          <p:cNvPr id="28674" name="Picture 2" descr="Résultat de recherche d'images pour &quot;organigramme d'un hôtel&quot;"/>
          <p:cNvPicPr>
            <a:picLocks noChangeAspect="1" noChangeArrowheads="1"/>
          </p:cNvPicPr>
          <p:nvPr/>
        </p:nvPicPr>
        <p:blipFill>
          <a:blip r:embed="rId2" cstate="print"/>
          <a:srcRect/>
          <a:stretch>
            <a:fillRect/>
          </a:stretch>
        </p:blipFill>
        <p:spPr bwMode="auto">
          <a:xfrm>
            <a:off x="611560" y="1700808"/>
            <a:ext cx="8028856" cy="4866807"/>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linds(horizontal)">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Restaurant</a:t>
            </a:r>
          </a:p>
        </p:txBody>
      </p:sp>
      <p:sp>
        <p:nvSpPr>
          <p:cNvPr id="3" name="Espace réservé du contenu 2"/>
          <p:cNvSpPr>
            <a:spLocks noGrp="1"/>
          </p:cNvSpPr>
          <p:nvPr>
            <p:ph idx="1"/>
          </p:nvPr>
        </p:nvSpPr>
        <p:spPr/>
        <p:txBody>
          <a:bodyPr>
            <a:normAutofit/>
          </a:bodyPr>
          <a:lstStyle/>
          <a:p>
            <a:pPr>
              <a:buFont typeface="Wingdings" pitchFamily="2" charset="2"/>
              <a:buChar char="Ø"/>
            </a:pPr>
            <a:r>
              <a:rPr lang="fr-FR" dirty="0"/>
              <a:t>Restaurant Gastronomique</a:t>
            </a:r>
          </a:p>
          <a:p>
            <a:pPr>
              <a:buFont typeface="Wingdings" pitchFamily="2" charset="2"/>
              <a:buChar char="Ø"/>
            </a:pPr>
            <a:r>
              <a:rPr lang="fr-FR" dirty="0"/>
              <a:t> Restaurant Traditionnel</a:t>
            </a:r>
          </a:p>
          <a:p>
            <a:pPr>
              <a:buFont typeface="Wingdings" pitchFamily="2" charset="2"/>
              <a:buChar char="Ø"/>
            </a:pPr>
            <a:r>
              <a:rPr lang="fr-FR" dirty="0"/>
              <a:t> Restaurant de Chaînes</a:t>
            </a:r>
          </a:p>
          <a:p>
            <a:pPr>
              <a:buFont typeface="Wingdings" pitchFamily="2" charset="2"/>
              <a:buChar char="Ø"/>
            </a:pPr>
            <a:r>
              <a:rPr lang="fr-FR" dirty="0"/>
              <a:t> Restaurant </a:t>
            </a:r>
            <a:r>
              <a:rPr lang="fr-FR" dirty="0" err="1"/>
              <a:t>Fast</a:t>
            </a:r>
            <a:r>
              <a:rPr lang="fr-FR" dirty="0"/>
              <a:t> Food</a:t>
            </a:r>
          </a:p>
          <a:p>
            <a:pPr>
              <a:buFont typeface="Wingdings" pitchFamily="2" charset="2"/>
              <a:buChar char="Ø"/>
            </a:pPr>
            <a:r>
              <a:rPr lang="fr-FR" dirty="0"/>
              <a:t>Restaurant Scolaire</a:t>
            </a:r>
          </a:p>
          <a:p>
            <a:pPr>
              <a:buFont typeface="Wingdings" pitchFamily="2" charset="2"/>
              <a:buChar char="Ø"/>
            </a:pPr>
            <a:r>
              <a:rPr lang="fr-FR" dirty="0"/>
              <a:t>Restaurant d’entreprise</a:t>
            </a:r>
          </a:p>
          <a:p>
            <a:pPr>
              <a:buFont typeface="Wingdings" pitchFamily="2" charset="2"/>
              <a:buChar char="Ø"/>
            </a:pPr>
            <a:r>
              <a:rPr lang="fr-FR" dirty="0"/>
              <a:t> Restaurant en milieu hospitalier ou  maison de retraite</a:t>
            </a: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76872"/>
            <a:ext cx="8229600" cy="1143000"/>
          </a:xfrm>
        </p:spPr>
        <p:txBody>
          <a:bodyPr>
            <a:normAutofit/>
          </a:bodyPr>
          <a:lstStyle/>
          <a:p>
            <a:pPr algn="ctr"/>
            <a:r>
              <a:rPr lang="fr-FR" dirty="0"/>
              <a:t>LES DIFFERENTS POSTES</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FEMME DE CHAMBRE</a:t>
            </a:r>
            <a:br>
              <a:rPr lang="fr-FR" dirty="0"/>
            </a:br>
            <a:r>
              <a:rPr lang="fr-FR" dirty="0"/>
              <a:t>Valet de chambre</a:t>
            </a:r>
          </a:p>
        </p:txBody>
      </p:sp>
      <p:pic>
        <p:nvPicPr>
          <p:cNvPr id="5" name="Picture 18" descr="Résultat de recherche d'images pour &quot;femme et valet de chambre&quot;"/>
          <p:cNvPicPr>
            <a:picLocks noChangeAspect="1" noChangeArrowheads="1"/>
          </p:cNvPicPr>
          <p:nvPr/>
        </p:nvPicPr>
        <p:blipFill>
          <a:blip r:embed="rId2" cstate="print"/>
          <a:srcRect/>
          <a:stretch>
            <a:fillRect/>
          </a:stretch>
        </p:blipFill>
        <p:spPr bwMode="auto">
          <a:xfrm>
            <a:off x="4788024" y="1844824"/>
            <a:ext cx="2498236" cy="18002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187624" y="3212976"/>
            <a:ext cx="7488832" cy="1477328"/>
          </a:xfrm>
          <a:prstGeom prst="rect">
            <a:avLst/>
          </a:prstGeom>
          <a:noFill/>
        </p:spPr>
        <p:txBody>
          <a:bodyPr wrap="square" rtlCol="0">
            <a:spAutoFit/>
          </a:bodyPr>
          <a:lstStyle/>
          <a:p>
            <a:pPr>
              <a:buFont typeface="Wingdings" pitchFamily="2" charset="2"/>
              <a:buChar char="ü"/>
            </a:pPr>
            <a:r>
              <a:rPr lang="fr-FR" b="1" dirty="0"/>
              <a:t> Contrôle</a:t>
            </a:r>
          </a:p>
          <a:p>
            <a:pPr>
              <a:buFont typeface="Wingdings" pitchFamily="2" charset="2"/>
              <a:buChar char="ü"/>
            </a:pPr>
            <a:r>
              <a:rPr lang="fr-FR" b="1" dirty="0"/>
              <a:t> Entretien</a:t>
            </a:r>
          </a:p>
          <a:p>
            <a:pPr>
              <a:buFont typeface="Wingdings" pitchFamily="2" charset="2"/>
              <a:buChar char="ü"/>
            </a:pPr>
            <a:r>
              <a:rPr lang="fr-FR" b="1" dirty="0"/>
              <a:t> Organisation du travail</a:t>
            </a:r>
          </a:p>
          <a:p>
            <a:pPr>
              <a:buFont typeface="Wingdings" pitchFamily="2" charset="2"/>
              <a:buChar char="ü"/>
            </a:pPr>
            <a:r>
              <a:rPr lang="fr-FR" b="1" dirty="0"/>
              <a:t> Service aux clients</a:t>
            </a:r>
          </a:p>
          <a:p>
            <a:pPr>
              <a:buFont typeface="Wingdings" pitchFamily="2" charset="2"/>
              <a:buChar char="ü"/>
            </a:pPr>
            <a:r>
              <a:rPr lang="fr-FR" b="1" dirty="0"/>
              <a:t> Rigueur, discrétion, gestes et postures de manutention</a:t>
            </a:r>
          </a:p>
        </p:txBody>
      </p:sp>
      <p:sp>
        <p:nvSpPr>
          <p:cNvPr id="9" name="ZoneTexte 8"/>
          <p:cNvSpPr txBox="1"/>
          <p:nvPr/>
        </p:nvSpPr>
        <p:spPr>
          <a:xfrm>
            <a:off x="1331640" y="4581128"/>
            <a:ext cx="7272808" cy="646331"/>
          </a:xfrm>
          <a:prstGeom prst="rect">
            <a:avLst/>
          </a:prstGeom>
          <a:noFill/>
        </p:spPr>
        <p:txBody>
          <a:bodyPr wrap="square" rtlCol="0">
            <a:spAutoFit/>
          </a:bodyPr>
          <a:lstStyle/>
          <a:p>
            <a:pPr algn="ctr"/>
            <a:endParaRPr lang="fr-FR" b="1" dirty="0"/>
          </a:p>
          <a:p>
            <a:pPr algn="ctr"/>
            <a:r>
              <a:rPr lang="fr-FR" b="1" dirty="0"/>
              <a:t>Salaire net mensuel </a:t>
            </a:r>
            <a:r>
              <a:rPr lang="fr-FR" dirty="0"/>
              <a:t>1 440 € nets / mois                     (à plein temps)</a:t>
            </a:r>
          </a:p>
        </p:txBody>
      </p:sp>
    </p:spTree>
  </p:cSld>
  <p:clrMapOvr>
    <a:masterClrMapping/>
  </p:clrMapOvr>
  <p:transition advClick="0" advTm="15000">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GROOM - BAGAGISTE</a:t>
            </a:r>
          </a:p>
        </p:txBody>
      </p:sp>
      <p:pic>
        <p:nvPicPr>
          <p:cNvPr id="4" name="Picture 20" descr="métier : groom hotellerie"/>
          <p:cNvPicPr>
            <a:picLocks noChangeAspect="1" noChangeArrowheads="1"/>
          </p:cNvPicPr>
          <p:nvPr/>
        </p:nvPicPr>
        <p:blipFill>
          <a:blip r:embed="rId2" cstate="print"/>
          <a:srcRect/>
          <a:stretch>
            <a:fillRect/>
          </a:stretch>
        </p:blipFill>
        <p:spPr bwMode="auto">
          <a:xfrm>
            <a:off x="5076056" y="1988840"/>
            <a:ext cx="2164497" cy="144063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187624" y="3212976"/>
            <a:ext cx="7488832" cy="1200329"/>
          </a:xfrm>
          <a:prstGeom prst="rect">
            <a:avLst/>
          </a:prstGeom>
          <a:noFill/>
        </p:spPr>
        <p:txBody>
          <a:bodyPr wrap="square" rtlCol="0">
            <a:spAutoFit/>
          </a:bodyPr>
          <a:lstStyle/>
          <a:p>
            <a:pPr>
              <a:buFont typeface="Wingdings" pitchFamily="2" charset="2"/>
              <a:buChar char="ü"/>
            </a:pPr>
            <a:r>
              <a:rPr lang="fr-FR" b="1" dirty="0"/>
              <a:t>Courtoisie</a:t>
            </a:r>
          </a:p>
          <a:p>
            <a:pPr>
              <a:buFont typeface="Wingdings" pitchFamily="2" charset="2"/>
              <a:buChar char="ü"/>
            </a:pPr>
            <a:r>
              <a:rPr lang="fr-FR" b="1" dirty="0"/>
              <a:t> Organisation du travail</a:t>
            </a:r>
          </a:p>
          <a:p>
            <a:pPr>
              <a:buFont typeface="Wingdings" pitchFamily="2" charset="2"/>
              <a:buChar char="ü"/>
            </a:pPr>
            <a:r>
              <a:rPr lang="fr-FR" b="1" dirty="0"/>
              <a:t> Service aux clients</a:t>
            </a:r>
          </a:p>
          <a:p>
            <a:pPr>
              <a:buFont typeface="Wingdings" pitchFamily="2" charset="2"/>
              <a:buChar char="ü"/>
            </a:pPr>
            <a:r>
              <a:rPr lang="fr-FR" b="1" dirty="0"/>
              <a:t> Rigueur, polyvalence, discrétion, gestes et postures de manutention</a:t>
            </a:r>
          </a:p>
        </p:txBody>
      </p:sp>
      <p:sp>
        <p:nvSpPr>
          <p:cNvPr id="6" name="ZoneTexte 5"/>
          <p:cNvSpPr txBox="1"/>
          <p:nvPr/>
        </p:nvSpPr>
        <p:spPr>
          <a:xfrm>
            <a:off x="1331640" y="4581128"/>
            <a:ext cx="7272808" cy="369332"/>
          </a:xfrm>
          <a:prstGeom prst="rect">
            <a:avLst/>
          </a:prstGeom>
          <a:noFill/>
        </p:spPr>
        <p:txBody>
          <a:bodyPr wrap="square" rtlCol="0">
            <a:spAutoFit/>
          </a:bodyPr>
          <a:lstStyle/>
          <a:p>
            <a:pPr algn="ctr"/>
            <a:r>
              <a:rPr lang="fr-FR" b="1" dirty="0"/>
              <a:t>Salaire net mensuel </a:t>
            </a:r>
            <a:r>
              <a:rPr lang="fr-FR" dirty="0"/>
              <a:t>1 555 € nets / mois                     (à plein temps)</a:t>
            </a:r>
          </a:p>
        </p:txBody>
      </p:sp>
    </p:spTree>
  </p:cSld>
  <p:clrMapOvr>
    <a:masterClrMapping/>
  </p:clrMapOvr>
  <p:transition advClick="0" advTm="1500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RECEPTIONNISTE</a:t>
            </a:r>
          </a:p>
        </p:txBody>
      </p:sp>
      <p:pic>
        <p:nvPicPr>
          <p:cNvPr id="1026" name="Picture 2" descr="http://www.uniformpn.com/wp-content/uploads/2014/04/Reception_Metropol.jpg"/>
          <p:cNvPicPr>
            <a:picLocks noChangeAspect="1" noChangeArrowheads="1"/>
          </p:cNvPicPr>
          <p:nvPr/>
        </p:nvPicPr>
        <p:blipFill>
          <a:blip r:embed="rId2" cstate="print"/>
          <a:srcRect/>
          <a:stretch>
            <a:fillRect/>
          </a:stretch>
        </p:blipFill>
        <p:spPr bwMode="auto">
          <a:xfrm>
            <a:off x="5148064" y="2348880"/>
            <a:ext cx="3263652" cy="2170161"/>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403648" y="3717032"/>
            <a:ext cx="6696744" cy="1477328"/>
          </a:xfrm>
          <a:prstGeom prst="rect">
            <a:avLst/>
          </a:prstGeom>
          <a:noFill/>
        </p:spPr>
        <p:txBody>
          <a:bodyPr wrap="square" rtlCol="0">
            <a:spAutoFit/>
          </a:bodyPr>
          <a:lstStyle/>
          <a:p>
            <a:pPr>
              <a:buFont typeface="Wingdings" pitchFamily="2" charset="2"/>
              <a:buChar char="ü"/>
            </a:pPr>
            <a:r>
              <a:rPr lang="fr-FR" b="1" dirty="0"/>
              <a:t> Accueil des clients</a:t>
            </a:r>
          </a:p>
          <a:p>
            <a:pPr>
              <a:buFont typeface="Wingdings" pitchFamily="2" charset="2"/>
              <a:buChar char="ü"/>
            </a:pPr>
            <a:r>
              <a:rPr lang="fr-FR" b="1" dirty="0"/>
              <a:t> Renseignements </a:t>
            </a:r>
          </a:p>
          <a:p>
            <a:pPr>
              <a:buFont typeface="Wingdings" pitchFamily="2" charset="2"/>
              <a:buChar char="ü"/>
            </a:pPr>
            <a:r>
              <a:rPr lang="fr-FR" b="1" dirty="0"/>
              <a:t> Encaissement</a:t>
            </a:r>
          </a:p>
          <a:p>
            <a:pPr>
              <a:buFont typeface="Wingdings" pitchFamily="2" charset="2"/>
              <a:buChar char="ü"/>
            </a:pPr>
            <a:r>
              <a:rPr lang="fr-FR" b="1" dirty="0"/>
              <a:t> Vente</a:t>
            </a:r>
          </a:p>
          <a:p>
            <a:pPr>
              <a:buFont typeface="Wingdings" pitchFamily="2" charset="2"/>
              <a:buChar char="ü"/>
            </a:pPr>
            <a:r>
              <a:rPr lang="fr-FR" b="1" dirty="0"/>
              <a:t> Disponibilité, courtoisie, rigueur</a:t>
            </a:r>
          </a:p>
        </p:txBody>
      </p:sp>
      <p:sp>
        <p:nvSpPr>
          <p:cNvPr id="9" name="ZoneTexte 8"/>
          <p:cNvSpPr txBox="1"/>
          <p:nvPr/>
        </p:nvSpPr>
        <p:spPr>
          <a:xfrm>
            <a:off x="539552" y="5301208"/>
            <a:ext cx="7632848" cy="369332"/>
          </a:xfrm>
          <a:prstGeom prst="rect">
            <a:avLst/>
          </a:prstGeom>
          <a:noFill/>
        </p:spPr>
        <p:txBody>
          <a:bodyPr wrap="square" rtlCol="0">
            <a:spAutoFit/>
          </a:bodyPr>
          <a:lstStyle/>
          <a:p>
            <a:pPr algn="ctr"/>
            <a:r>
              <a:rPr lang="fr-FR" b="1" dirty="0"/>
              <a:t>Salaire net mensuel </a:t>
            </a:r>
            <a:r>
              <a:rPr lang="fr-FR" dirty="0"/>
              <a:t>1 700 € nets / mois                     (à plein temps)</a:t>
            </a:r>
          </a:p>
        </p:txBody>
      </p:sp>
    </p:spTree>
  </p:cSld>
  <p:clrMapOvr>
    <a:masterClrMapping/>
  </p:clrMapOvr>
  <p:transition advClick="0" advTm="15000">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GOUVERNANTE</a:t>
            </a:r>
          </a:p>
        </p:txBody>
      </p:sp>
      <p:pic>
        <p:nvPicPr>
          <p:cNvPr id="40962" name="Picture 2" descr="Résultat de recherche d'images pour &quot;photo gouvernante&quot;"/>
          <p:cNvPicPr>
            <a:picLocks noChangeAspect="1" noChangeArrowheads="1"/>
          </p:cNvPicPr>
          <p:nvPr/>
        </p:nvPicPr>
        <p:blipFill>
          <a:blip r:embed="rId2" cstate="print"/>
          <a:srcRect/>
          <a:stretch>
            <a:fillRect/>
          </a:stretch>
        </p:blipFill>
        <p:spPr bwMode="auto">
          <a:xfrm>
            <a:off x="4355976" y="2348880"/>
            <a:ext cx="2761752" cy="184938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115616" y="3356992"/>
            <a:ext cx="6912768" cy="1477328"/>
          </a:xfrm>
          <a:prstGeom prst="rect">
            <a:avLst/>
          </a:prstGeom>
          <a:noFill/>
        </p:spPr>
        <p:txBody>
          <a:bodyPr wrap="square" rtlCol="0">
            <a:spAutoFit/>
          </a:bodyPr>
          <a:lstStyle/>
          <a:p>
            <a:pPr>
              <a:buFont typeface="Wingdings" pitchFamily="2" charset="2"/>
              <a:buChar char="ü"/>
            </a:pPr>
            <a:r>
              <a:rPr lang="fr-FR" dirty="0"/>
              <a:t> Management</a:t>
            </a:r>
          </a:p>
          <a:p>
            <a:pPr>
              <a:buFont typeface="Wingdings" pitchFamily="2" charset="2"/>
              <a:buChar char="ü"/>
            </a:pPr>
            <a:r>
              <a:rPr lang="fr-FR" dirty="0"/>
              <a:t> Relation client</a:t>
            </a:r>
          </a:p>
          <a:p>
            <a:pPr>
              <a:buFont typeface="Wingdings" pitchFamily="2" charset="2"/>
              <a:buChar char="ü"/>
            </a:pPr>
            <a:r>
              <a:rPr lang="fr-FR" dirty="0"/>
              <a:t> Entretien</a:t>
            </a:r>
          </a:p>
          <a:p>
            <a:pPr>
              <a:buFont typeface="Wingdings" pitchFamily="2" charset="2"/>
              <a:buChar char="ü"/>
            </a:pPr>
            <a:r>
              <a:rPr lang="fr-FR" dirty="0"/>
              <a:t>Encaissement</a:t>
            </a:r>
          </a:p>
          <a:p>
            <a:pPr>
              <a:buFont typeface="Wingdings" pitchFamily="2" charset="2"/>
              <a:buChar char="ü"/>
            </a:pPr>
            <a:r>
              <a:rPr lang="fr-FR" dirty="0"/>
              <a:t> Rigueur, discrétion, polyvalence</a:t>
            </a:r>
          </a:p>
        </p:txBody>
      </p:sp>
      <p:sp>
        <p:nvSpPr>
          <p:cNvPr id="7" name="ZoneTexte 6"/>
          <p:cNvSpPr txBox="1"/>
          <p:nvPr/>
        </p:nvSpPr>
        <p:spPr>
          <a:xfrm>
            <a:off x="899592" y="4869160"/>
            <a:ext cx="7416824" cy="369332"/>
          </a:xfrm>
          <a:prstGeom prst="rect">
            <a:avLst/>
          </a:prstGeom>
          <a:noFill/>
        </p:spPr>
        <p:txBody>
          <a:bodyPr wrap="square" rtlCol="0">
            <a:spAutoFit/>
          </a:bodyPr>
          <a:lstStyle/>
          <a:p>
            <a:pPr algn="ctr"/>
            <a:r>
              <a:rPr lang="fr-FR" b="1" dirty="0"/>
              <a:t>Salaire net mensuel </a:t>
            </a:r>
            <a:r>
              <a:rPr lang="fr-FR" dirty="0"/>
              <a:t>1 900 € nets / mois                     (à plein temps)</a:t>
            </a:r>
          </a:p>
        </p:txBody>
      </p:sp>
    </p:spTree>
  </p:cSld>
  <p:clrMapOvr>
    <a:masterClrMapping/>
  </p:clrMapOvr>
  <p:transition advClick="0" advTm="15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CONCIERGE</a:t>
            </a:r>
          </a:p>
        </p:txBody>
      </p:sp>
      <p:pic>
        <p:nvPicPr>
          <p:cNvPr id="41986" name="Picture 2" descr="Résultat de recherche d'images pour &quot;photo concierge hôtel&quot;"/>
          <p:cNvPicPr>
            <a:picLocks noChangeAspect="1" noChangeArrowheads="1"/>
          </p:cNvPicPr>
          <p:nvPr/>
        </p:nvPicPr>
        <p:blipFill>
          <a:blip r:embed="rId2" cstate="print"/>
          <a:srcRect/>
          <a:stretch>
            <a:fillRect/>
          </a:stretch>
        </p:blipFill>
        <p:spPr bwMode="auto">
          <a:xfrm>
            <a:off x="5004048" y="1988840"/>
            <a:ext cx="2610749" cy="1501181"/>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8136904" cy="1200329"/>
          </a:xfrm>
          <a:prstGeom prst="rect">
            <a:avLst/>
          </a:prstGeom>
          <a:noFill/>
        </p:spPr>
        <p:txBody>
          <a:bodyPr wrap="square" rtlCol="0">
            <a:spAutoFit/>
          </a:bodyPr>
          <a:lstStyle/>
          <a:p>
            <a:pPr>
              <a:buFont typeface="Wingdings" pitchFamily="2" charset="2"/>
              <a:buChar char="ü"/>
            </a:pPr>
            <a:r>
              <a:rPr lang="fr-FR" b="1" dirty="0"/>
              <a:t> Management</a:t>
            </a:r>
          </a:p>
          <a:p>
            <a:pPr>
              <a:buFont typeface="Wingdings" pitchFamily="2" charset="2"/>
              <a:buChar char="ü"/>
            </a:pPr>
            <a:r>
              <a:rPr lang="fr-FR" b="1" dirty="0"/>
              <a:t> Accueil et renseignements des clients</a:t>
            </a:r>
          </a:p>
          <a:p>
            <a:pPr>
              <a:buFont typeface="Wingdings" pitchFamily="2" charset="2"/>
              <a:buChar char="ü"/>
            </a:pPr>
            <a:r>
              <a:rPr lang="fr-FR" b="1" dirty="0"/>
              <a:t> Encaissement</a:t>
            </a:r>
          </a:p>
          <a:p>
            <a:pPr>
              <a:buFont typeface="Wingdings" pitchFamily="2" charset="2"/>
              <a:buChar char="ü"/>
            </a:pPr>
            <a:r>
              <a:rPr lang="fr-FR" b="1" dirty="0"/>
              <a:t> Rigueur, discrétion</a:t>
            </a:r>
          </a:p>
        </p:txBody>
      </p:sp>
      <p:sp>
        <p:nvSpPr>
          <p:cNvPr id="7" name="ZoneTexte 6"/>
          <p:cNvSpPr txBox="1"/>
          <p:nvPr/>
        </p:nvSpPr>
        <p:spPr>
          <a:xfrm>
            <a:off x="467544" y="5013176"/>
            <a:ext cx="8136904" cy="646331"/>
          </a:xfrm>
          <a:prstGeom prst="rect">
            <a:avLst/>
          </a:prstGeom>
          <a:noFill/>
        </p:spPr>
        <p:txBody>
          <a:bodyPr wrap="square" rtlCol="0">
            <a:spAutoFit/>
          </a:bodyPr>
          <a:lstStyle/>
          <a:p>
            <a:r>
              <a:rPr lang="fr-FR" b="1" dirty="0"/>
              <a:t>Salaire net mensuel </a:t>
            </a:r>
            <a:r>
              <a:rPr lang="fr-FR" dirty="0"/>
              <a:t>2000 € nets / mois                     (à plein temps)</a:t>
            </a:r>
          </a:p>
          <a:p>
            <a:endParaRPr lang="fr-FR" dirty="0"/>
          </a:p>
        </p:txBody>
      </p:sp>
    </p:spTree>
  </p:cSld>
  <p:clrMapOvr>
    <a:masterClrMapping/>
  </p:clrMapOvr>
  <p:transition advClick="0" advTm="1500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88840"/>
            <a:ext cx="8229600" cy="2218258"/>
          </a:xfrm>
        </p:spPr>
        <p:txBody>
          <a:bodyPr>
            <a:normAutofit fontScale="90000"/>
          </a:bodyPr>
          <a:lstStyle/>
          <a:p>
            <a:pPr algn="ctr"/>
            <a:r>
              <a:rPr lang="fr-FR" dirty="0"/>
              <a:t>Les différents groupes</a:t>
            </a:r>
            <a:br>
              <a:rPr lang="fr-FR" dirty="0"/>
            </a:br>
            <a:br>
              <a:rPr lang="fr-FR" dirty="0"/>
            </a:br>
            <a:r>
              <a:rPr lang="fr-FR" dirty="0"/>
              <a:t>Les enseignes…</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ENSEIGNES DE LA RESTAURATION COLLECTIVE&quot;"/>
          <p:cNvPicPr>
            <a:picLocks noChangeAspect="1" noChangeArrowheads="1"/>
          </p:cNvPicPr>
          <p:nvPr/>
        </p:nvPicPr>
        <p:blipFill>
          <a:blip r:embed="rId2" cstate="print"/>
          <a:srcRect/>
          <a:stretch>
            <a:fillRect/>
          </a:stretch>
        </p:blipFill>
        <p:spPr bwMode="auto">
          <a:xfrm>
            <a:off x="1187624" y="2564904"/>
            <a:ext cx="2171700" cy="1019176"/>
          </a:xfrm>
          <a:prstGeom prst="rect">
            <a:avLst/>
          </a:prstGeom>
          <a:noFill/>
        </p:spPr>
      </p:pic>
      <p:pic>
        <p:nvPicPr>
          <p:cNvPr id="30724" name="Picture 4" descr="Résultat de recherche d'images pour &quot;ENSEIGNES DE LA RESTAURATION COLLECTIVE&quot;"/>
          <p:cNvPicPr>
            <a:picLocks noChangeAspect="1" noChangeArrowheads="1"/>
          </p:cNvPicPr>
          <p:nvPr/>
        </p:nvPicPr>
        <p:blipFill>
          <a:blip r:embed="rId3" cstate="print"/>
          <a:srcRect/>
          <a:stretch>
            <a:fillRect/>
          </a:stretch>
        </p:blipFill>
        <p:spPr bwMode="auto">
          <a:xfrm>
            <a:off x="6228184" y="1340768"/>
            <a:ext cx="2195736" cy="929529"/>
          </a:xfrm>
          <a:prstGeom prst="rect">
            <a:avLst/>
          </a:prstGeom>
          <a:noFill/>
        </p:spPr>
      </p:pic>
      <p:pic>
        <p:nvPicPr>
          <p:cNvPr id="30726" name="Picture 6" descr="Résultat de recherche d'images pour &quot;ENSEIGNES DE LA RESTAURATION COLLECTIVE&quot;"/>
          <p:cNvPicPr>
            <a:picLocks noChangeAspect="1" noChangeArrowheads="1"/>
          </p:cNvPicPr>
          <p:nvPr/>
        </p:nvPicPr>
        <p:blipFill>
          <a:blip r:embed="rId4" cstate="print"/>
          <a:srcRect/>
          <a:stretch>
            <a:fillRect/>
          </a:stretch>
        </p:blipFill>
        <p:spPr bwMode="auto">
          <a:xfrm>
            <a:off x="4139952" y="2348880"/>
            <a:ext cx="2186608" cy="969397"/>
          </a:xfrm>
          <a:prstGeom prst="rect">
            <a:avLst/>
          </a:prstGeom>
          <a:noFill/>
        </p:spPr>
      </p:pic>
      <p:sp>
        <p:nvSpPr>
          <p:cNvPr id="30728" name="AutoShape 8" descr="Résultat de recherche d'images pour &quot;sodex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30" name="AutoShape 10" descr="Résultat de recherche d'images pour &quot;sodex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32" name="Picture 12" descr="Résultat de recherche d'images pour &quot;sodexo&quot;"/>
          <p:cNvPicPr>
            <a:picLocks noChangeAspect="1" noChangeArrowheads="1"/>
          </p:cNvPicPr>
          <p:nvPr/>
        </p:nvPicPr>
        <p:blipFill>
          <a:blip r:embed="rId5" cstate="print"/>
          <a:srcRect/>
          <a:stretch>
            <a:fillRect/>
          </a:stretch>
        </p:blipFill>
        <p:spPr bwMode="auto">
          <a:xfrm>
            <a:off x="5940152" y="2924944"/>
            <a:ext cx="2418589" cy="792088"/>
          </a:xfrm>
          <a:prstGeom prst="rect">
            <a:avLst/>
          </a:prstGeom>
          <a:noFill/>
        </p:spPr>
      </p:pic>
      <p:pic>
        <p:nvPicPr>
          <p:cNvPr id="30734" name="Picture 14" descr="Résultat de recherche d'images pour &quot;ENSEIGNES DE LA RESTAURATION COLLECTIVE&quot;"/>
          <p:cNvPicPr>
            <a:picLocks noChangeAspect="1" noChangeArrowheads="1"/>
          </p:cNvPicPr>
          <p:nvPr/>
        </p:nvPicPr>
        <p:blipFill>
          <a:blip r:embed="rId6" cstate="print"/>
          <a:srcRect/>
          <a:stretch>
            <a:fillRect/>
          </a:stretch>
        </p:blipFill>
        <p:spPr bwMode="auto">
          <a:xfrm>
            <a:off x="251520" y="5445224"/>
            <a:ext cx="5734050" cy="857251"/>
          </a:xfrm>
          <a:prstGeom prst="rect">
            <a:avLst/>
          </a:prstGeom>
          <a:noFill/>
        </p:spPr>
      </p:pic>
      <p:pic>
        <p:nvPicPr>
          <p:cNvPr id="30736" name="Picture 16" descr="Résultat de recherche d'images pour &quot;specialiste de laRESTAURATION COLLECTIVE&quot;"/>
          <p:cNvPicPr>
            <a:picLocks noChangeAspect="1" noChangeArrowheads="1"/>
          </p:cNvPicPr>
          <p:nvPr/>
        </p:nvPicPr>
        <p:blipFill>
          <a:blip r:embed="rId7" cstate="print"/>
          <a:srcRect/>
          <a:stretch>
            <a:fillRect/>
          </a:stretch>
        </p:blipFill>
        <p:spPr bwMode="auto">
          <a:xfrm>
            <a:off x="6444208" y="4221088"/>
            <a:ext cx="2152650" cy="2124075"/>
          </a:xfrm>
          <a:prstGeom prst="rect">
            <a:avLst/>
          </a:prstGeom>
          <a:noFill/>
        </p:spPr>
      </p:pic>
      <p:pic>
        <p:nvPicPr>
          <p:cNvPr id="30738" name="Picture 18" descr="Résultat de recherche d'images pour &quot;group restauration collective&quot;"/>
          <p:cNvPicPr>
            <a:picLocks noChangeAspect="1" noChangeArrowheads="1"/>
          </p:cNvPicPr>
          <p:nvPr/>
        </p:nvPicPr>
        <p:blipFill>
          <a:blip r:embed="rId8" cstate="print"/>
          <a:srcRect/>
          <a:stretch>
            <a:fillRect/>
          </a:stretch>
        </p:blipFill>
        <p:spPr bwMode="auto">
          <a:xfrm>
            <a:off x="251520" y="3645024"/>
            <a:ext cx="2971256" cy="1194445"/>
          </a:xfrm>
          <a:prstGeom prst="rect">
            <a:avLst/>
          </a:prstGeom>
          <a:noFill/>
        </p:spPr>
      </p:pic>
      <p:pic>
        <p:nvPicPr>
          <p:cNvPr id="30740" name="Picture 20" descr="Résultat de recherche d'images pour &quot; group restauration collective&quot;"/>
          <p:cNvPicPr>
            <a:picLocks noChangeAspect="1" noChangeArrowheads="1"/>
          </p:cNvPicPr>
          <p:nvPr/>
        </p:nvPicPr>
        <p:blipFill>
          <a:blip r:embed="rId9" cstate="print"/>
          <a:srcRect/>
          <a:stretch>
            <a:fillRect/>
          </a:stretch>
        </p:blipFill>
        <p:spPr bwMode="auto">
          <a:xfrm>
            <a:off x="3851920" y="3429000"/>
            <a:ext cx="1667297" cy="1839184"/>
          </a:xfrm>
          <a:prstGeom prst="rect">
            <a:avLst/>
          </a:prstGeom>
          <a:noFill/>
        </p:spPr>
      </p:pic>
      <p:sp>
        <p:nvSpPr>
          <p:cNvPr id="14" name="ZoneTexte 13"/>
          <p:cNvSpPr txBox="1"/>
          <p:nvPr/>
        </p:nvSpPr>
        <p:spPr>
          <a:xfrm>
            <a:off x="899592" y="476672"/>
            <a:ext cx="4248472" cy="1292662"/>
          </a:xfrm>
          <a:prstGeom prst="rect">
            <a:avLst/>
          </a:prstGeom>
          <a:noFill/>
        </p:spPr>
        <p:txBody>
          <a:bodyPr wrap="square" rtlCol="0">
            <a:spAutoFit/>
          </a:bodyPr>
          <a:lstStyle/>
          <a:p>
            <a:pPr algn="ctr"/>
            <a:r>
              <a:rPr lang="fr-FR" sz="2400" b="1" dirty="0"/>
              <a:t>La restauration collective</a:t>
            </a:r>
            <a:r>
              <a:rPr lang="fr-FR" b="1" dirty="0"/>
              <a:t>: </a:t>
            </a:r>
            <a:r>
              <a:rPr lang="fr-FR" b="1" i="1" dirty="0"/>
              <a:t>restaurants scolaire, restaurants d’entreprise, maison de retraite, hôpitaux…</a:t>
            </a:r>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26"/>
                                        </p:tgtEl>
                                        <p:attrNameLst>
                                          <p:attrName>style.visibility</p:attrName>
                                        </p:attrNameLst>
                                      </p:cBhvr>
                                      <p:to>
                                        <p:strVal val="visible"/>
                                      </p:to>
                                    </p:set>
                                    <p:anim calcmode="lin" valueType="num">
                                      <p:cBhvr additive="base">
                                        <p:cTn id="16" dur="500" fill="hold"/>
                                        <p:tgtEl>
                                          <p:spTgt spid="30726"/>
                                        </p:tgtEl>
                                        <p:attrNameLst>
                                          <p:attrName>ppt_x</p:attrName>
                                        </p:attrNameLst>
                                      </p:cBhvr>
                                      <p:tavLst>
                                        <p:tav tm="0">
                                          <p:val>
                                            <p:strVal val="#ppt_x"/>
                                          </p:val>
                                        </p:tav>
                                        <p:tav tm="100000">
                                          <p:val>
                                            <p:strVal val="#ppt_x"/>
                                          </p:val>
                                        </p:tav>
                                      </p:tavLst>
                                    </p:anim>
                                    <p:anim calcmode="lin" valueType="num">
                                      <p:cBhvr additive="base">
                                        <p:cTn id="17" dur="500" fill="hold"/>
                                        <p:tgtEl>
                                          <p:spTgt spid="3072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732"/>
                                        </p:tgtEl>
                                        <p:attrNameLst>
                                          <p:attrName>style.visibility</p:attrName>
                                        </p:attrNameLst>
                                      </p:cBhvr>
                                      <p:to>
                                        <p:strVal val="visible"/>
                                      </p:to>
                                    </p:set>
                                    <p:anim calcmode="lin" valueType="num">
                                      <p:cBhvr additive="base">
                                        <p:cTn id="20" dur="500" fill="hold"/>
                                        <p:tgtEl>
                                          <p:spTgt spid="30732"/>
                                        </p:tgtEl>
                                        <p:attrNameLst>
                                          <p:attrName>ppt_x</p:attrName>
                                        </p:attrNameLst>
                                      </p:cBhvr>
                                      <p:tavLst>
                                        <p:tav tm="0">
                                          <p:val>
                                            <p:strVal val="#ppt_x"/>
                                          </p:val>
                                        </p:tav>
                                        <p:tav tm="100000">
                                          <p:val>
                                            <p:strVal val="#ppt_x"/>
                                          </p:val>
                                        </p:tav>
                                      </p:tavLst>
                                    </p:anim>
                                    <p:anim calcmode="lin" valueType="num">
                                      <p:cBhvr additive="base">
                                        <p:cTn id="21" dur="500" fill="hold"/>
                                        <p:tgtEl>
                                          <p:spTgt spid="3073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734"/>
                                        </p:tgtEl>
                                        <p:attrNameLst>
                                          <p:attrName>style.visibility</p:attrName>
                                        </p:attrNameLst>
                                      </p:cBhvr>
                                      <p:to>
                                        <p:strVal val="visible"/>
                                      </p:to>
                                    </p:set>
                                    <p:anim calcmode="lin" valueType="num">
                                      <p:cBhvr additive="base">
                                        <p:cTn id="24" dur="500" fill="hold"/>
                                        <p:tgtEl>
                                          <p:spTgt spid="30734"/>
                                        </p:tgtEl>
                                        <p:attrNameLst>
                                          <p:attrName>ppt_x</p:attrName>
                                        </p:attrNameLst>
                                      </p:cBhvr>
                                      <p:tavLst>
                                        <p:tav tm="0">
                                          <p:val>
                                            <p:strVal val="#ppt_x"/>
                                          </p:val>
                                        </p:tav>
                                        <p:tav tm="100000">
                                          <p:val>
                                            <p:strVal val="#ppt_x"/>
                                          </p:val>
                                        </p:tav>
                                      </p:tavLst>
                                    </p:anim>
                                    <p:anim calcmode="lin" valueType="num">
                                      <p:cBhvr additive="base">
                                        <p:cTn id="25" dur="500" fill="hold"/>
                                        <p:tgtEl>
                                          <p:spTgt spid="3073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738"/>
                                        </p:tgtEl>
                                        <p:attrNameLst>
                                          <p:attrName>style.visibility</p:attrName>
                                        </p:attrNameLst>
                                      </p:cBhvr>
                                      <p:to>
                                        <p:strVal val="visible"/>
                                      </p:to>
                                    </p:set>
                                    <p:anim calcmode="lin" valueType="num">
                                      <p:cBhvr additive="base">
                                        <p:cTn id="28" dur="500" fill="hold"/>
                                        <p:tgtEl>
                                          <p:spTgt spid="30738"/>
                                        </p:tgtEl>
                                        <p:attrNameLst>
                                          <p:attrName>ppt_x</p:attrName>
                                        </p:attrNameLst>
                                      </p:cBhvr>
                                      <p:tavLst>
                                        <p:tav tm="0">
                                          <p:val>
                                            <p:strVal val="#ppt_x"/>
                                          </p:val>
                                        </p:tav>
                                        <p:tav tm="100000">
                                          <p:val>
                                            <p:strVal val="#ppt_x"/>
                                          </p:val>
                                        </p:tav>
                                      </p:tavLst>
                                    </p:anim>
                                    <p:anim calcmode="lin" valueType="num">
                                      <p:cBhvr additive="base">
                                        <p:cTn id="29" dur="500" fill="hold"/>
                                        <p:tgtEl>
                                          <p:spTgt spid="3073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0740"/>
                                        </p:tgtEl>
                                        <p:attrNameLst>
                                          <p:attrName>style.visibility</p:attrName>
                                        </p:attrNameLst>
                                      </p:cBhvr>
                                      <p:to>
                                        <p:strVal val="visible"/>
                                      </p:to>
                                    </p:set>
                                    <p:anim calcmode="lin" valueType="num">
                                      <p:cBhvr additive="base">
                                        <p:cTn id="32" dur="500" fill="hold"/>
                                        <p:tgtEl>
                                          <p:spTgt spid="30740"/>
                                        </p:tgtEl>
                                        <p:attrNameLst>
                                          <p:attrName>ppt_x</p:attrName>
                                        </p:attrNameLst>
                                      </p:cBhvr>
                                      <p:tavLst>
                                        <p:tav tm="0">
                                          <p:val>
                                            <p:strVal val="#ppt_x"/>
                                          </p:val>
                                        </p:tav>
                                        <p:tav tm="100000">
                                          <p:val>
                                            <p:strVal val="#ppt_x"/>
                                          </p:val>
                                        </p:tav>
                                      </p:tavLst>
                                    </p:anim>
                                    <p:anim calcmode="lin" valueType="num">
                                      <p:cBhvr additive="base">
                                        <p:cTn id="33" dur="500" fill="hold"/>
                                        <p:tgtEl>
                                          <p:spTgt spid="3074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736"/>
                                        </p:tgtEl>
                                        <p:attrNameLst>
                                          <p:attrName>style.visibility</p:attrName>
                                        </p:attrNameLst>
                                      </p:cBhvr>
                                      <p:to>
                                        <p:strVal val="visible"/>
                                      </p:to>
                                    </p:set>
                                    <p:anim calcmode="lin" valueType="num">
                                      <p:cBhvr additive="base">
                                        <p:cTn id="36" dur="500" fill="hold"/>
                                        <p:tgtEl>
                                          <p:spTgt spid="30736"/>
                                        </p:tgtEl>
                                        <p:attrNameLst>
                                          <p:attrName>ppt_x</p:attrName>
                                        </p:attrNameLst>
                                      </p:cBhvr>
                                      <p:tavLst>
                                        <p:tav tm="0">
                                          <p:val>
                                            <p:strVal val="#ppt_x"/>
                                          </p:val>
                                        </p:tav>
                                        <p:tav tm="100000">
                                          <p:val>
                                            <p:strVal val="#ppt_x"/>
                                          </p:val>
                                        </p:tav>
                                      </p:tavLst>
                                    </p:anim>
                                    <p:anim calcmode="lin" valueType="num">
                                      <p:cBhvr additive="base">
                                        <p:cTn id="37" dur="500" fill="hold"/>
                                        <p:tgtEl>
                                          <p:spTgt spid="307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0722"/>
                                        </p:tgtEl>
                                        <p:attrNameLst>
                                          <p:attrName>style.visibility</p:attrName>
                                        </p:attrNameLst>
                                      </p:cBhvr>
                                      <p:to>
                                        <p:strVal val="visible"/>
                                      </p:to>
                                    </p:set>
                                    <p:anim calcmode="lin" valueType="num">
                                      <p:cBhvr additive="base">
                                        <p:cTn id="40" dur="500" fill="hold"/>
                                        <p:tgtEl>
                                          <p:spTgt spid="30722"/>
                                        </p:tgtEl>
                                        <p:attrNameLst>
                                          <p:attrName>ppt_x</p:attrName>
                                        </p:attrNameLst>
                                      </p:cBhvr>
                                      <p:tavLst>
                                        <p:tav tm="0">
                                          <p:val>
                                            <p:strVal val="#ppt_x"/>
                                          </p:val>
                                        </p:tav>
                                        <p:tav tm="100000">
                                          <p:val>
                                            <p:strVal val="#ppt_x"/>
                                          </p:val>
                                        </p:tav>
                                      </p:tavLst>
                                    </p:anim>
                                    <p:anim calcmode="lin" valueType="num">
                                      <p:cBhvr additive="base">
                                        <p:cTn id="41"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404664"/>
            <a:ext cx="4248472" cy="1015663"/>
          </a:xfrm>
          <a:prstGeom prst="rect">
            <a:avLst/>
          </a:prstGeom>
          <a:noFill/>
        </p:spPr>
        <p:txBody>
          <a:bodyPr wrap="square" rtlCol="0">
            <a:spAutoFit/>
          </a:bodyPr>
          <a:lstStyle/>
          <a:p>
            <a:pPr algn="ctr"/>
            <a:r>
              <a:rPr lang="fr-FR" sz="2400" b="1" dirty="0"/>
              <a:t>La restauration traditionnelle</a:t>
            </a:r>
            <a:r>
              <a:rPr lang="fr-FR" b="1" dirty="0"/>
              <a:t>: </a:t>
            </a:r>
            <a:r>
              <a:rPr lang="fr-FR" b="1" i="1" dirty="0"/>
              <a:t>Restaurants, brasserie, restaurants familiaux…</a:t>
            </a:r>
          </a:p>
        </p:txBody>
      </p:sp>
      <p:pic>
        <p:nvPicPr>
          <p:cNvPr id="32770" name="Picture 2" descr="Résultat de recherche d'images pour &quot;RESTAURANTS TRADITIONNELS&quot;"/>
          <p:cNvPicPr>
            <a:picLocks noChangeAspect="1" noChangeArrowheads="1"/>
          </p:cNvPicPr>
          <p:nvPr/>
        </p:nvPicPr>
        <p:blipFill>
          <a:blip r:embed="rId2" cstate="print"/>
          <a:srcRect/>
          <a:stretch>
            <a:fillRect/>
          </a:stretch>
        </p:blipFill>
        <p:spPr bwMode="auto">
          <a:xfrm>
            <a:off x="395536" y="2060848"/>
            <a:ext cx="2438400" cy="1876425"/>
          </a:xfrm>
          <a:prstGeom prst="rect">
            <a:avLst/>
          </a:prstGeom>
          <a:noFill/>
        </p:spPr>
      </p:pic>
      <p:pic>
        <p:nvPicPr>
          <p:cNvPr id="32772" name="Picture 4" descr="Résultat de recherche d'images pour &quot;RESTAURANTS TRADITIONNELS&quot;"/>
          <p:cNvPicPr>
            <a:picLocks noChangeAspect="1" noChangeArrowheads="1"/>
          </p:cNvPicPr>
          <p:nvPr/>
        </p:nvPicPr>
        <p:blipFill>
          <a:blip r:embed="rId3" cstate="print"/>
          <a:srcRect/>
          <a:stretch>
            <a:fillRect/>
          </a:stretch>
        </p:blipFill>
        <p:spPr bwMode="auto">
          <a:xfrm>
            <a:off x="6228184" y="692696"/>
            <a:ext cx="2143125" cy="2133601"/>
          </a:xfrm>
          <a:prstGeom prst="rect">
            <a:avLst/>
          </a:prstGeom>
          <a:noFill/>
        </p:spPr>
      </p:pic>
      <p:pic>
        <p:nvPicPr>
          <p:cNvPr id="32774" name="Picture 6" descr="Résultat de recherche d'images pour &quot;RESTAURANTS TRADITIONNELS&quot;"/>
          <p:cNvPicPr>
            <a:picLocks noChangeAspect="1" noChangeArrowheads="1"/>
          </p:cNvPicPr>
          <p:nvPr/>
        </p:nvPicPr>
        <p:blipFill>
          <a:blip r:embed="rId4" cstate="print"/>
          <a:srcRect/>
          <a:stretch>
            <a:fillRect/>
          </a:stretch>
        </p:blipFill>
        <p:spPr bwMode="auto">
          <a:xfrm>
            <a:off x="6156176" y="4797152"/>
            <a:ext cx="2286000" cy="1676400"/>
          </a:xfrm>
          <a:prstGeom prst="rect">
            <a:avLst/>
          </a:prstGeom>
          <a:noFill/>
        </p:spPr>
      </p:pic>
      <p:pic>
        <p:nvPicPr>
          <p:cNvPr id="32776" name="Picture 8" descr="Résultat de recherche d'images pour &quot;RESTAURANTS TRADITIONNELS&quot;"/>
          <p:cNvPicPr>
            <a:picLocks noChangeAspect="1" noChangeArrowheads="1"/>
          </p:cNvPicPr>
          <p:nvPr/>
        </p:nvPicPr>
        <p:blipFill>
          <a:blip r:embed="rId5" cstate="print"/>
          <a:srcRect/>
          <a:stretch>
            <a:fillRect/>
          </a:stretch>
        </p:blipFill>
        <p:spPr bwMode="auto">
          <a:xfrm>
            <a:off x="395536" y="4725144"/>
            <a:ext cx="2743200" cy="1666875"/>
          </a:xfrm>
          <a:prstGeom prst="rect">
            <a:avLst/>
          </a:prstGeom>
          <a:noFill/>
        </p:spPr>
      </p:pic>
      <p:pic>
        <p:nvPicPr>
          <p:cNvPr id="32778" name="Picture 10" descr="Résultat de recherche d'images pour &quot;RESTAURANTS TRADITIONNELS PARISIENS&quot;"/>
          <p:cNvPicPr>
            <a:picLocks noChangeAspect="1" noChangeArrowheads="1"/>
          </p:cNvPicPr>
          <p:nvPr/>
        </p:nvPicPr>
        <p:blipFill>
          <a:blip r:embed="rId6" cstate="print"/>
          <a:srcRect/>
          <a:stretch>
            <a:fillRect/>
          </a:stretch>
        </p:blipFill>
        <p:spPr bwMode="auto">
          <a:xfrm>
            <a:off x="3779912" y="1628800"/>
            <a:ext cx="1612311" cy="2420888"/>
          </a:xfrm>
          <a:prstGeom prst="rect">
            <a:avLst/>
          </a:prstGeom>
          <a:noFill/>
        </p:spPr>
      </p:pic>
      <p:pic>
        <p:nvPicPr>
          <p:cNvPr id="32780" name="Picture 12" descr="Résultat de recherche d'images pour &quot;RESTAURANTS TRADITIONNELS PARISIENS&quot;"/>
          <p:cNvPicPr>
            <a:picLocks noChangeAspect="1" noChangeArrowheads="1"/>
          </p:cNvPicPr>
          <p:nvPr/>
        </p:nvPicPr>
        <p:blipFill>
          <a:blip r:embed="rId7" cstate="print"/>
          <a:srcRect/>
          <a:stretch>
            <a:fillRect/>
          </a:stretch>
        </p:blipFill>
        <p:spPr bwMode="auto">
          <a:xfrm>
            <a:off x="3419872" y="4509120"/>
            <a:ext cx="2162605" cy="1621954"/>
          </a:xfrm>
          <a:prstGeom prst="rect">
            <a:avLst/>
          </a:prstGeom>
          <a:noFill/>
        </p:spPr>
      </p:pic>
      <p:pic>
        <p:nvPicPr>
          <p:cNvPr id="32782" name="Picture 14" descr="Résultat de recherche d'images pour &quot;RESTAURANTS TRADITIONNELS PARISIENS&quot;"/>
          <p:cNvPicPr>
            <a:picLocks noChangeAspect="1" noChangeArrowheads="1"/>
          </p:cNvPicPr>
          <p:nvPr/>
        </p:nvPicPr>
        <p:blipFill>
          <a:blip r:embed="rId8" cstate="print"/>
          <a:srcRect/>
          <a:stretch>
            <a:fillRect/>
          </a:stretch>
        </p:blipFill>
        <p:spPr bwMode="auto">
          <a:xfrm>
            <a:off x="6156176" y="3212976"/>
            <a:ext cx="1781175" cy="1143001"/>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500" fill="hold"/>
                                        <p:tgtEl>
                                          <p:spTgt spid="32774"/>
                                        </p:tgtEl>
                                        <p:attrNameLst>
                                          <p:attrName>ppt_x</p:attrName>
                                        </p:attrNameLst>
                                      </p:cBhvr>
                                      <p:tavLst>
                                        <p:tav tm="0">
                                          <p:val>
                                            <p:strVal val="#ppt_x"/>
                                          </p:val>
                                        </p:tav>
                                        <p:tav tm="100000">
                                          <p:val>
                                            <p:strVal val="#ppt_x"/>
                                          </p:val>
                                        </p:tav>
                                      </p:tavLst>
                                    </p:anim>
                                    <p:anim calcmode="lin" valueType="num">
                                      <p:cBhvr additive="base">
                                        <p:cTn id="13" dur="500" fill="hold"/>
                                        <p:tgtEl>
                                          <p:spTgt spid="3277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778"/>
                                        </p:tgtEl>
                                        <p:attrNameLst>
                                          <p:attrName>style.visibility</p:attrName>
                                        </p:attrNameLst>
                                      </p:cBhvr>
                                      <p:to>
                                        <p:strVal val="visible"/>
                                      </p:to>
                                    </p:set>
                                    <p:anim calcmode="lin" valueType="num">
                                      <p:cBhvr additive="base">
                                        <p:cTn id="16" dur="500" fill="hold"/>
                                        <p:tgtEl>
                                          <p:spTgt spid="32778"/>
                                        </p:tgtEl>
                                        <p:attrNameLst>
                                          <p:attrName>ppt_x</p:attrName>
                                        </p:attrNameLst>
                                      </p:cBhvr>
                                      <p:tavLst>
                                        <p:tav tm="0">
                                          <p:val>
                                            <p:strVal val="#ppt_x"/>
                                          </p:val>
                                        </p:tav>
                                        <p:tav tm="100000">
                                          <p:val>
                                            <p:strVal val="#ppt_x"/>
                                          </p:val>
                                        </p:tav>
                                      </p:tavLst>
                                    </p:anim>
                                    <p:anim calcmode="lin" valueType="num">
                                      <p:cBhvr additive="base">
                                        <p:cTn id="17" dur="500" fill="hold"/>
                                        <p:tgtEl>
                                          <p:spTgt spid="3277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2780"/>
                                        </p:tgtEl>
                                        <p:attrNameLst>
                                          <p:attrName>style.visibility</p:attrName>
                                        </p:attrNameLst>
                                      </p:cBhvr>
                                      <p:to>
                                        <p:strVal val="visible"/>
                                      </p:to>
                                    </p:set>
                                    <p:anim calcmode="lin" valueType="num">
                                      <p:cBhvr additive="base">
                                        <p:cTn id="20" dur="500" fill="hold"/>
                                        <p:tgtEl>
                                          <p:spTgt spid="32780"/>
                                        </p:tgtEl>
                                        <p:attrNameLst>
                                          <p:attrName>ppt_x</p:attrName>
                                        </p:attrNameLst>
                                      </p:cBhvr>
                                      <p:tavLst>
                                        <p:tav tm="0">
                                          <p:val>
                                            <p:strVal val="#ppt_x"/>
                                          </p:val>
                                        </p:tav>
                                        <p:tav tm="100000">
                                          <p:val>
                                            <p:strVal val="#ppt_x"/>
                                          </p:val>
                                        </p:tav>
                                      </p:tavLst>
                                    </p:anim>
                                    <p:anim calcmode="lin" valueType="num">
                                      <p:cBhvr additive="base">
                                        <p:cTn id="21" dur="500" fill="hold"/>
                                        <p:tgtEl>
                                          <p:spTgt spid="3278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2782"/>
                                        </p:tgtEl>
                                        <p:attrNameLst>
                                          <p:attrName>style.visibility</p:attrName>
                                        </p:attrNameLst>
                                      </p:cBhvr>
                                      <p:to>
                                        <p:strVal val="visible"/>
                                      </p:to>
                                    </p:set>
                                    <p:anim calcmode="lin" valueType="num">
                                      <p:cBhvr additive="base">
                                        <p:cTn id="24" dur="500" fill="hold"/>
                                        <p:tgtEl>
                                          <p:spTgt spid="32782"/>
                                        </p:tgtEl>
                                        <p:attrNameLst>
                                          <p:attrName>ppt_x</p:attrName>
                                        </p:attrNameLst>
                                      </p:cBhvr>
                                      <p:tavLst>
                                        <p:tav tm="0">
                                          <p:val>
                                            <p:strVal val="#ppt_x"/>
                                          </p:val>
                                        </p:tav>
                                        <p:tav tm="100000">
                                          <p:val>
                                            <p:strVal val="#ppt_x"/>
                                          </p:val>
                                        </p:tav>
                                      </p:tavLst>
                                    </p:anim>
                                    <p:anim calcmode="lin" valueType="num">
                                      <p:cBhvr additive="base">
                                        <p:cTn id="25" dur="500" fill="hold"/>
                                        <p:tgtEl>
                                          <p:spTgt spid="3278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770"/>
                                        </p:tgtEl>
                                        <p:attrNameLst>
                                          <p:attrName>style.visibility</p:attrName>
                                        </p:attrNameLst>
                                      </p:cBhvr>
                                      <p:to>
                                        <p:strVal val="visible"/>
                                      </p:to>
                                    </p:set>
                                    <p:anim calcmode="lin" valueType="num">
                                      <p:cBhvr additive="base">
                                        <p:cTn id="30" dur="500" fill="hold"/>
                                        <p:tgtEl>
                                          <p:spTgt spid="32770"/>
                                        </p:tgtEl>
                                        <p:attrNameLst>
                                          <p:attrName>ppt_x</p:attrName>
                                        </p:attrNameLst>
                                      </p:cBhvr>
                                      <p:tavLst>
                                        <p:tav tm="0">
                                          <p:val>
                                            <p:strVal val="#ppt_x"/>
                                          </p:val>
                                        </p:tav>
                                        <p:tav tm="100000">
                                          <p:val>
                                            <p:strVal val="#ppt_x"/>
                                          </p:val>
                                        </p:tav>
                                      </p:tavLst>
                                    </p:anim>
                                    <p:anim calcmode="lin" valueType="num">
                                      <p:cBhvr additive="base">
                                        <p:cTn id="31" dur="500" fill="hold"/>
                                        <p:tgtEl>
                                          <p:spTgt spid="3277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2776"/>
                                        </p:tgtEl>
                                        <p:attrNameLst>
                                          <p:attrName>style.visibility</p:attrName>
                                        </p:attrNameLst>
                                      </p:cBhvr>
                                      <p:to>
                                        <p:strVal val="visible"/>
                                      </p:to>
                                    </p:set>
                                    <p:anim calcmode="lin" valueType="num">
                                      <p:cBhvr additive="base">
                                        <p:cTn id="34" dur="500" fill="hold"/>
                                        <p:tgtEl>
                                          <p:spTgt spid="32776"/>
                                        </p:tgtEl>
                                        <p:attrNameLst>
                                          <p:attrName>ppt_x</p:attrName>
                                        </p:attrNameLst>
                                      </p:cBhvr>
                                      <p:tavLst>
                                        <p:tav tm="0">
                                          <p:val>
                                            <p:strVal val="#ppt_x"/>
                                          </p:val>
                                        </p:tav>
                                        <p:tav tm="100000">
                                          <p:val>
                                            <p:strVal val="#ppt_x"/>
                                          </p:val>
                                        </p:tav>
                                      </p:tavLst>
                                    </p:anim>
                                    <p:anim calcmode="lin" valueType="num">
                                      <p:cBhvr additive="base">
                                        <p:cTn id="35" dur="500" fill="hold"/>
                                        <p:tgtEl>
                                          <p:spTgt spid="3277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2772"/>
                                        </p:tgtEl>
                                        <p:attrNameLst>
                                          <p:attrName>style.visibility</p:attrName>
                                        </p:attrNameLst>
                                      </p:cBhvr>
                                      <p:to>
                                        <p:strVal val="visible"/>
                                      </p:to>
                                    </p:set>
                                    <p:anim calcmode="lin" valueType="num">
                                      <p:cBhvr additive="base">
                                        <p:cTn id="38" dur="500" fill="hold"/>
                                        <p:tgtEl>
                                          <p:spTgt spid="32772"/>
                                        </p:tgtEl>
                                        <p:attrNameLst>
                                          <p:attrName>ppt_x</p:attrName>
                                        </p:attrNameLst>
                                      </p:cBhvr>
                                      <p:tavLst>
                                        <p:tav tm="0">
                                          <p:val>
                                            <p:strVal val="#ppt_x"/>
                                          </p:val>
                                        </p:tav>
                                        <p:tav tm="100000">
                                          <p:val>
                                            <p:strVal val="#ppt_x"/>
                                          </p:val>
                                        </p:tav>
                                      </p:tavLst>
                                    </p:anim>
                                    <p:anim calcmode="lin" valueType="num">
                                      <p:cBhvr additive="base">
                                        <p:cTn id="39"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404664"/>
            <a:ext cx="4248472" cy="1292662"/>
          </a:xfrm>
          <a:prstGeom prst="rect">
            <a:avLst/>
          </a:prstGeom>
          <a:noFill/>
        </p:spPr>
        <p:txBody>
          <a:bodyPr wrap="square" rtlCol="0">
            <a:spAutoFit/>
          </a:bodyPr>
          <a:lstStyle/>
          <a:p>
            <a:pPr algn="ctr"/>
            <a:r>
              <a:rPr lang="fr-FR" sz="2400" b="1" dirty="0"/>
              <a:t>La restauration de chaîne</a:t>
            </a:r>
            <a:r>
              <a:rPr lang="fr-FR" b="1" dirty="0"/>
              <a:t>: </a:t>
            </a:r>
            <a:r>
              <a:rPr lang="fr-FR" b="1" i="1" dirty="0"/>
              <a:t>Restaurants à thèmes, restaurants traditionnel (avec un nom commercial connu…)</a:t>
            </a:r>
          </a:p>
        </p:txBody>
      </p:sp>
      <p:sp>
        <p:nvSpPr>
          <p:cNvPr id="33794" name="AutoShape 2" descr="Résultat de recherche d'images pour &quot;restaurants de cha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3796" name="Picture 4" descr="Résultat de recherche d'images pour &quot;restaurants de chaine&quot;"/>
          <p:cNvPicPr>
            <a:picLocks noChangeAspect="1" noChangeArrowheads="1"/>
          </p:cNvPicPr>
          <p:nvPr/>
        </p:nvPicPr>
        <p:blipFill>
          <a:blip r:embed="rId2" cstate="print"/>
          <a:srcRect/>
          <a:stretch>
            <a:fillRect/>
          </a:stretch>
        </p:blipFill>
        <p:spPr bwMode="auto">
          <a:xfrm>
            <a:off x="5004048" y="4149080"/>
            <a:ext cx="1370072" cy="1098989"/>
          </a:xfrm>
          <a:prstGeom prst="rect">
            <a:avLst/>
          </a:prstGeom>
          <a:noFill/>
        </p:spPr>
      </p:pic>
      <p:pic>
        <p:nvPicPr>
          <p:cNvPr id="33798" name="Picture 6" descr="Résultat de recherche d'images pour &quot;restaurants de chaine&quot;"/>
          <p:cNvPicPr>
            <a:picLocks noChangeAspect="1" noChangeArrowheads="1"/>
          </p:cNvPicPr>
          <p:nvPr/>
        </p:nvPicPr>
        <p:blipFill>
          <a:blip r:embed="rId3" cstate="print"/>
          <a:srcRect/>
          <a:stretch>
            <a:fillRect/>
          </a:stretch>
        </p:blipFill>
        <p:spPr bwMode="auto">
          <a:xfrm>
            <a:off x="7020272" y="2636912"/>
            <a:ext cx="1849388" cy="1849388"/>
          </a:xfrm>
          <a:prstGeom prst="rect">
            <a:avLst/>
          </a:prstGeom>
          <a:noFill/>
        </p:spPr>
      </p:pic>
      <p:pic>
        <p:nvPicPr>
          <p:cNvPr id="33800" name="Picture 8" descr="Résultat de recherche d'images pour &quot;restaurants de chaine&quot;"/>
          <p:cNvPicPr>
            <a:picLocks noChangeAspect="1" noChangeArrowheads="1"/>
          </p:cNvPicPr>
          <p:nvPr/>
        </p:nvPicPr>
        <p:blipFill>
          <a:blip r:embed="rId4" cstate="print"/>
          <a:srcRect/>
          <a:stretch>
            <a:fillRect/>
          </a:stretch>
        </p:blipFill>
        <p:spPr bwMode="auto">
          <a:xfrm>
            <a:off x="3203848" y="1988840"/>
            <a:ext cx="2458616" cy="1707372"/>
          </a:xfrm>
          <a:prstGeom prst="rect">
            <a:avLst/>
          </a:prstGeom>
          <a:noFill/>
        </p:spPr>
      </p:pic>
      <p:pic>
        <p:nvPicPr>
          <p:cNvPr id="33802" name="Picture 10" descr="Résultat de recherche d'images pour &quot;restaurants de chaine&quot;"/>
          <p:cNvPicPr>
            <a:picLocks noChangeAspect="1" noChangeArrowheads="1"/>
          </p:cNvPicPr>
          <p:nvPr/>
        </p:nvPicPr>
        <p:blipFill>
          <a:blip r:embed="rId5" cstate="print"/>
          <a:srcRect/>
          <a:stretch>
            <a:fillRect/>
          </a:stretch>
        </p:blipFill>
        <p:spPr bwMode="auto">
          <a:xfrm>
            <a:off x="395536" y="2204864"/>
            <a:ext cx="2470076" cy="1051654"/>
          </a:xfrm>
          <a:prstGeom prst="rect">
            <a:avLst/>
          </a:prstGeom>
          <a:noFill/>
        </p:spPr>
      </p:pic>
      <p:pic>
        <p:nvPicPr>
          <p:cNvPr id="33804" name="Picture 12" descr="Résultat de recherche d'images pour &quot;restaurants de chaine&quot;"/>
          <p:cNvPicPr>
            <a:picLocks noChangeAspect="1" noChangeArrowheads="1"/>
          </p:cNvPicPr>
          <p:nvPr/>
        </p:nvPicPr>
        <p:blipFill>
          <a:blip r:embed="rId6" cstate="print"/>
          <a:srcRect/>
          <a:stretch>
            <a:fillRect/>
          </a:stretch>
        </p:blipFill>
        <p:spPr bwMode="auto">
          <a:xfrm>
            <a:off x="395536" y="4581128"/>
            <a:ext cx="2189212" cy="1377319"/>
          </a:xfrm>
          <a:prstGeom prst="rect">
            <a:avLst/>
          </a:prstGeom>
          <a:noFill/>
        </p:spPr>
      </p:pic>
      <p:pic>
        <p:nvPicPr>
          <p:cNvPr id="33806" name="Picture 14" descr="Résultat de recherche d'images pour &quot;restaurants de chaine&quot;"/>
          <p:cNvPicPr>
            <a:picLocks noChangeAspect="1" noChangeArrowheads="1"/>
          </p:cNvPicPr>
          <p:nvPr/>
        </p:nvPicPr>
        <p:blipFill>
          <a:blip r:embed="rId7" cstate="print"/>
          <a:srcRect/>
          <a:stretch>
            <a:fillRect/>
          </a:stretch>
        </p:blipFill>
        <p:spPr bwMode="auto">
          <a:xfrm>
            <a:off x="6732240" y="5013176"/>
            <a:ext cx="2063552" cy="1563786"/>
          </a:xfrm>
          <a:prstGeom prst="rect">
            <a:avLst/>
          </a:prstGeom>
          <a:noFill/>
        </p:spPr>
      </p:pic>
      <p:pic>
        <p:nvPicPr>
          <p:cNvPr id="33808" name="Picture 16" descr="Résultat de recherche d'images pour &quot;courte paille&quot;"/>
          <p:cNvPicPr>
            <a:picLocks noChangeAspect="1" noChangeArrowheads="1"/>
          </p:cNvPicPr>
          <p:nvPr/>
        </p:nvPicPr>
        <p:blipFill>
          <a:blip r:embed="rId8" cstate="print"/>
          <a:srcRect/>
          <a:stretch>
            <a:fillRect/>
          </a:stretch>
        </p:blipFill>
        <p:spPr bwMode="auto">
          <a:xfrm>
            <a:off x="6804248" y="260648"/>
            <a:ext cx="1940981" cy="1944216"/>
          </a:xfrm>
          <a:prstGeom prst="rect">
            <a:avLst/>
          </a:prstGeom>
          <a:noFill/>
        </p:spPr>
      </p:pic>
      <p:pic>
        <p:nvPicPr>
          <p:cNvPr id="33810" name="Picture 18" descr="Résultat de recherche d'images pour &quot;fast food americain&quot;"/>
          <p:cNvPicPr>
            <a:picLocks noChangeAspect="1" noChangeArrowheads="1"/>
          </p:cNvPicPr>
          <p:nvPr/>
        </p:nvPicPr>
        <p:blipFill>
          <a:blip r:embed="rId9" cstate="print"/>
          <a:srcRect/>
          <a:stretch>
            <a:fillRect/>
          </a:stretch>
        </p:blipFill>
        <p:spPr bwMode="auto">
          <a:xfrm>
            <a:off x="2987824" y="4509120"/>
            <a:ext cx="1841004" cy="1886382"/>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additive="base">
                                        <p:cTn id="12" dur="500" fill="hold"/>
                                        <p:tgtEl>
                                          <p:spTgt spid="33796"/>
                                        </p:tgtEl>
                                        <p:attrNameLst>
                                          <p:attrName>ppt_x</p:attrName>
                                        </p:attrNameLst>
                                      </p:cBhvr>
                                      <p:tavLst>
                                        <p:tav tm="0">
                                          <p:val>
                                            <p:strVal val="#ppt_x"/>
                                          </p:val>
                                        </p:tav>
                                        <p:tav tm="100000">
                                          <p:val>
                                            <p:strVal val="#ppt_x"/>
                                          </p:val>
                                        </p:tav>
                                      </p:tavLst>
                                    </p:anim>
                                    <p:anim calcmode="lin" valueType="num">
                                      <p:cBhvr additive="base">
                                        <p:cTn id="13" dur="500" fill="hold"/>
                                        <p:tgtEl>
                                          <p:spTgt spid="3379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800"/>
                                        </p:tgtEl>
                                        <p:attrNameLst>
                                          <p:attrName>style.visibility</p:attrName>
                                        </p:attrNameLst>
                                      </p:cBhvr>
                                      <p:to>
                                        <p:strVal val="visible"/>
                                      </p:to>
                                    </p:set>
                                    <p:anim calcmode="lin" valueType="num">
                                      <p:cBhvr additive="base">
                                        <p:cTn id="16" dur="500" fill="hold"/>
                                        <p:tgtEl>
                                          <p:spTgt spid="33800"/>
                                        </p:tgtEl>
                                        <p:attrNameLst>
                                          <p:attrName>ppt_x</p:attrName>
                                        </p:attrNameLst>
                                      </p:cBhvr>
                                      <p:tavLst>
                                        <p:tav tm="0">
                                          <p:val>
                                            <p:strVal val="#ppt_x"/>
                                          </p:val>
                                        </p:tav>
                                        <p:tav tm="100000">
                                          <p:val>
                                            <p:strVal val="#ppt_x"/>
                                          </p:val>
                                        </p:tav>
                                      </p:tavLst>
                                    </p:anim>
                                    <p:anim calcmode="lin" valueType="num">
                                      <p:cBhvr additive="base">
                                        <p:cTn id="17" dur="500" fill="hold"/>
                                        <p:tgtEl>
                                          <p:spTgt spid="3380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802"/>
                                        </p:tgtEl>
                                        <p:attrNameLst>
                                          <p:attrName>style.visibility</p:attrName>
                                        </p:attrNameLst>
                                      </p:cBhvr>
                                      <p:to>
                                        <p:strVal val="visible"/>
                                      </p:to>
                                    </p:set>
                                    <p:anim calcmode="lin" valueType="num">
                                      <p:cBhvr additive="base">
                                        <p:cTn id="20" dur="500" fill="hold"/>
                                        <p:tgtEl>
                                          <p:spTgt spid="33802"/>
                                        </p:tgtEl>
                                        <p:attrNameLst>
                                          <p:attrName>ppt_x</p:attrName>
                                        </p:attrNameLst>
                                      </p:cBhvr>
                                      <p:tavLst>
                                        <p:tav tm="0">
                                          <p:val>
                                            <p:strVal val="#ppt_x"/>
                                          </p:val>
                                        </p:tav>
                                        <p:tav tm="100000">
                                          <p:val>
                                            <p:strVal val="#ppt_x"/>
                                          </p:val>
                                        </p:tav>
                                      </p:tavLst>
                                    </p:anim>
                                    <p:anim calcmode="lin" valueType="num">
                                      <p:cBhvr additive="base">
                                        <p:cTn id="21" dur="500" fill="hold"/>
                                        <p:tgtEl>
                                          <p:spTgt spid="3380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804"/>
                                        </p:tgtEl>
                                        <p:attrNameLst>
                                          <p:attrName>style.visibility</p:attrName>
                                        </p:attrNameLst>
                                      </p:cBhvr>
                                      <p:to>
                                        <p:strVal val="visible"/>
                                      </p:to>
                                    </p:set>
                                    <p:anim calcmode="lin" valueType="num">
                                      <p:cBhvr additive="base">
                                        <p:cTn id="24" dur="500" fill="hold"/>
                                        <p:tgtEl>
                                          <p:spTgt spid="33804"/>
                                        </p:tgtEl>
                                        <p:attrNameLst>
                                          <p:attrName>ppt_x</p:attrName>
                                        </p:attrNameLst>
                                      </p:cBhvr>
                                      <p:tavLst>
                                        <p:tav tm="0">
                                          <p:val>
                                            <p:strVal val="#ppt_x"/>
                                          </p:val>
                                        </p:tav>
                                        <p:tav tm="100000">
                                          <p:val>
                                            <p:strVal val="#ppt_x"/>
                                          </p:val>
                                        </p:tav>
                                      </p:tavLst>
                                    </p:anim>
                                    <p:anim calcmode="lin" valueType="num">
                                      <p:cBhvr additive="base">
                                        <p:cTn id="25" dur="500" fill="hold"/>
                                        <p:tgtEl>
                                          <p:spTgt spid="3380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810"/>
                                        </p:tgtEl>
                                        <p:attrNameLst>
                                          <p:attrName>style.visibility</p:attrName>
                                        </p:attrNameLst>
                                      </p:cBhvr>
                                      <p:to>
                                        <p:strVal val="visible"/>
                                      </p:to>
                                    </p:set>
                                    <p:anim calcmode="lin" valueType="num">
                                      <p:cBhvr additive="base">
                                        <p:cTn id="28" dur="500" fill="hold"/>
                                        <p:tgtEl>
                                          <p:spTgt spid="33810"/>
                                        </p:tgtEl>
                                        <p:attrNameLst>
                                          <p:attrName>ppt_x</p:attrName>
                                        </p:attrNameLst>
                                      </p:cBhvr>
                                      <p:tavLst>
                                        <p:tav tm="0">
                                          <p:val>
                                            <p:strVal val="#ppt_x"/>
                                          </p:val>
                                        </p:tav>
                                        <p:tav tm="100000">
                                          <p:val>
                                            <p:strVal val="#ppt_x"/>
                                          </p:val>
                                        </p:tav>
                                      </p:tavLst>
                                    </p:anim>
                                    <p:anim calcmode="lin" valueType="num">
                                      <p:cBhvr additive="base">
                                        <p:cTn id="29" dur="500" fill="hold"/>
                                        <p:tgtEl>
                                          <p:spTgt spid="338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798"/>
                                        </p:tgtEl>
                                        <p:attrNameLst>
                                          <p:attrName>style.visibility</p:attrName>
                                        </p:attrNameLst>
                                      </p:cBhvr>
                                      <p:to>
                                        <p:strVal val="visible"/>
                                      </p:to>
                                    </p:set>
                                    <p:anim calcmode="lin" valueType="num">
                                      <p:cBhvr additive="base">
                                        <p:cTn id="34" dur="500" fill="hold"/>
                                        <p:tgtEl>
                                          <p:spTgt spid="33798"/>
                                        </p:tgtEl>
                                        <p:attrNameLst>
                                          <p:attrName>ppt_x</p:attrName>
                                        </p:attrNameLst>
                                      </p:cBhvr>
                                      <p:tavLst>
                                        <p:tav tm="0">
                                          <p:val>
                                            <p:strVal val="#ppt_x"/>
                                          </p:val>
                                        </p:tav>
                                        <p:tav tm="100000">
                                          <p:val>
                                            <p:strVal val="#ppt_x"/>
                                          </p:val>
                                        </p:tav>
                                      </p:tavLst>
                                    </p:anim>
                                    <p:anim calcmode="lin" valueType="num">
                                      <p:cBhvr additive="base">
                                        <p:cTn id="35" dur="500" fill="hold"/>
                                        <p:tgtEl>
                                          <p:spTgt spid="3379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806"/>
                                        </p:tgtEl>
                                        <p:attrNameLst>
                                          <p:attrName>style.visibility</p:attrName>
                                        </p:attrNameLst>
                                      </p:cBhvr>
                                      <p:to>
                                        <p:strVal val="visible"/>
                                      </p:to>
                                    </p:set>
                                    <p:anim calcmode="lin" valueType="num">
                                      <p:cBhvr additive="base">
                                        <p:cTn id="38" dur="500" fill="hold"/>
                                        <p:tgtEl>
                                          <p:spTgt spid="33806"/>
                                        </p:tgtEl>
                                        <p:attrNameLst>
                                          <p:attrName>ppt_x</p:attrName>
                                        </p:attrNameLst>
                                      </p:cBhvr>
                                      <p:tavLst>
                                        <p:tav tm="0">
                                          <p:val>
                                            <p:strVal val="#ppt_x"/>
                                          </p:val>
                                        </p:tav>
                                        <p:tav tm="100000">
                                          <p:val>
                                            <p:strVal val="#ppt_x"/>
                                          </p:val>
                                        </p:tav>
                                      </p:tavLst>
                                    </p:anim>
                                    <p:anim calcmode="lin" valueType="num">
                                      <p:cBhvr additive="base">
                                        <p:cTn id="39" dur="500" fill="hold"/>
                                        <p:tgtEl>
                                          <p:spTgt spid="3380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3808"/>
                                        </p:tgtEl>
                                        <p:attrNameLst>
                                          <p:attrName>style.visibility</p:attrName>
                                        </p:attrNameLst>
                                      </p:cBhvr>
                                      <p:to>
                                        <p:strVal val="visible"/>
                                      </p:to>
                                    </p:set>
                                    <p:anim calcmode="lin" valueType="num">
                                      <p:cBhvr additive="base">
                                        <p:cTn id="42" dur="500" fill="hold"/>
                                        <p:tgtEl>
                                          <p:spTgt spid="33808"/>
                                        </p:tgtEl>
                                        <p:attrNameLst>
                                          <p:attrName>ppt_x</p:attrName>
                                        </p:attrNameLst>
                                      </p:cBhvr>
                                      <p:tavLst>
                                        <p:tav tm="0">
                                          <p:val>
                                            <p:strVal val="#ppt_x"/>
                                          </p:val>
                                        </p:tav>
                                        <p:tav tm="100000">
                                          <p:val>
                                            <p:strVal val="#ppt_x"/>
                                          </p:val>
                                        </p:tav>
                                      </p:tavLst>
                                    </p:anim>
                                    <p:anim calcmode="lin" valueType="num">
                                      <p:cBhvr additive="base">
                                        <p:cTn id="43" dur="500" fill="hold"/>
                                        <p:tgtEl>
                                          <p:spTgt spid="338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fontScale="90000"/>
          </a:bodyPr>
          <a:lstStyle/>
          <a:p>
            <a:pPr algn="ctr"/>
            <a:r>
              <a:rPr lang="fr-FR" dirty="0"/>
              <a:t>Restaurant Gastronomique</a:t>
            </a:r>
            <a:br>
              <a:rPr lang="fr-FR" dirty="0"/>
            </a:br>
            <a:endParaRPr lang="fr-FR" dirty="0"/>
          </a:p>
        </p:txBody>
      </p:sp>
      <p:pic>
        <p:nvPicPr>
          <p:cNvPr id="14338" name="Picture 2" descr="Résultat de recherche d'images pour &quot;organigramme restaurant gastronomique&quot;"/>
          <p:cNvPicPr>
            <a:picLocks noChangeAspect="1" noChangeArrowheads="1"/>
          </p:cNvPicPr>
          <p:nvPr/>
        </p:nvPicPr>
        <p:blipFill>
          <a:blip r:embed="rId2" cstate="print"/>
          <a:srcRect/>
          <a:stretch>
            <a:fillRect/>
          </a:stretch>
        </p:blipFill>
        <p:spPr bwMode="auto">
          <a:xfrm>
            <a:off x="827584" y="980728"/>
            <a:ext cx="7360121" cy="5355567"/>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4248472" cy="1015663"/>
          </a:xfrm>
          <a:prstGeom prst="rect">
            <a:avLst/>
          </a:prstGeom>
          <a:noFill/>
        </p:spPr>
        <p:txBody>
          <a:bodyPr wrap="square" rtlCol="0">
            <a:spAutoFit/>
          </a:bodyPr>
          <a:lstStyle/>
          <a:p>
            <a:pPr algn="ctr"/>
            <a:r>
              <a:rPr lang="fr-FR" sz="2400" b="1" dirty="0"/>
              <a:t>La restauration FAST FOOD</a:t>
            </a:r>
            <a:r>
              <a:rPr lang="fr-FR" b="1" dirty="0"/>
              <a:t>: </a:t>
            </a:r>
            <a:endParaRPr lang="fr-FR" b="1" i="1" dirty="0"/>
          </a:p>
          <a:p>
            <a:pPr algn="ctr"/>
            <a:r>
              <a:rPr lang="fr-FR" b="1" i="1" dirty="0"/>
              <a:t>Restaurants rapide, sandwicheries…</a:t>
            </a:r>
          </a:p>
          <a:p>
            <a:pPr algn="ctr"/>
            <a:endParaRPr lang="fr-FR" b="1" i="1" dirty="0"/>
          </a:p>
        </p:txBody>
      </p:sp>
      <p:pic>
        <p:nvPicPr>
          <p:cNvPr id="34820" name="Picture 4" descr="Résultat de recherche d'images pour &quot;fast food enseignes&quot;"/>
          <p:cNvPicPr>
            <a:picLocks noChangeAspect="1" noChangeArrowheads="1"/>
          </p:cNvPicPr>
          <p:nvPr/>
        </p:nvPicPr>
        <p:blipFill>
          <a:blip r:embed="rId2" cstate="print"/>
          <a:srcRect/>
          <a:stretch>
            <a:fillRect/>
          </a:stretch>
        </p:blipFill>
        <p:spPr bwMode="auto">
          <a:xfrm>
            <a:off x="5724128" y="476672"/>
            <a:ext cx="2466975" cy="1190625"/>
          </a:xfrm>
          <a:prstGeom prst="rect">
            <a:avLst/>
          </a:prstGeom>
          <a:noFill/>
        </p:spPr>
      </p:pic>
      <p:pic>
        <p:nvPicPr>
          <p:cNvPr id="34822" name="Picture 6" descr="Résultat de recherche d'images pour &quot;fast food enseignes&quot;"/>
          <p:cNvPicPr>
            <a:picLocks noChangeAspect="1" noChangeArrowheads="1"/>
          </p:cNvPicPr>
          <p:nvPr/>
        </p:nvPicPr>
        <p:blipFill>
          <a:blip r:embed="rId3" cstate="print"/>
          <a:srcRect/>
          <a:stretch>
            <a:fillRect/>
          </a:stretch>
        </p:blipFill>
        <p:spPr bwMode="auto">
          <a:xfrm rot="20054654">
            <a:off x="251520" y="1556792"/>
            <a:ext cx="1567061" cy="1567061"/>
          </a:xfrm>
          <a:prstGeom prst="rect">
            <a:avLst/>
          </a:prstGeom>
          <a:noFill/>
        </p:spPr>
      </p:pic>
      <p:pic>
        <p:nvPicPr>
          <p:cNvPr id="34824" name="Picture 8" descr="Résultat de recherche d'images pour &quot;fast food enseignes&quot;"/>
          <p:cNvPicPr>
            <a:picLocks noChangeAspect="1" noChangeArrowheads="1"/>
          </p:cNvPicPr>
          <p:nvPr/>
        </p:nvPicPr>
        <p:blipFill>
          <a:blip r:embed="rId4" cstate="print"/>
          <a:srcRect/>
          <a:stretch>
            <a:fillRect/>
          </a:stretch>
        </p:blipFill>
        <p:spPr bwMode="auto">
          <a:xfrm rot="1615125">
            <a:off x="4220319" y="5165549"/>
            <a:ext cx="1303125" cy="1303125"/>
          </a:xfrm>
          <a:prstGeom prst="rect">
            <a:avLst/>
          </a:prstGeom>
          <a:noFill/>
        </p:spPr>
      </p:pic>
      <p:pic>
        <p:nvPicPr>
          <p:cNvPr id="34826" name="Picture 10" descr="Résultat de recherche d'images pour &quot;fast food enseignes&quot;"/>
          <p:cNvPicPr>
            <a:picLocks noChangeAspect="1" noChangeArrowheads="1"/>
          </p:cNvPicPr>
          <p:nvPr/>
        </p:nvPicPr>
        <p:blipFill>
          <a:blip r:embed="rId5" cstate="print"/>
          <a:srcRect/>
          <a:stretch>
            <a:fillRect/>
          </a:stretch>
        </p:blipFill>
        <p:spPr bwMode="auto">
          <a:xfrm>
            <a:off x="2843808" y="1628800"/>
            <a:ext cx="2229852" cy="1405161"/>
          </a:xfrm>
          <a:prstGeom prst="rect">
            <a:avLst/>
          </a:prstGeom>
          <a:noFill/>
        </p:spPr>
      </p:pic>
      <p:pic>
        <p:nvPicPr>
          <p:cNvPr id="34828" name="Picture 12" descr="Résultat de recherche d'images pour &quot;fast food enseignes&quot;"/>
          <p:cNvPicPr>
            <a:picLocks noChangeAspect="1" noChangeArrowheads="1"/>
          </p:cNvPicPr>
          <p:nvPr/>
        </p:nvPicPr>
        <p:blipFill>
          <a:blip r:embed="rId6" cstate="print"/>
          <a:srcRect/>
          <a:stretch>
            <a:fillRect/>
          </a:stretch>
        </p:blipFill>
        <p:spPr bwMode="auto">
          <a:xfrm rot="20400752">
            <a:off x="3052730" y="3488764"/>
            <a:ext cx="1452867" cy="1478445"/>
          </a:xfrm>
          <a:prstGeom prst="rect">
            <a:avLst/>
          </a:prstGeom>
          <a:noFill/>
        </p:spPr>
      </p:pic>
      <p:pic>
        <p:nvPicPr>
          <p:cNvPr id="34830" name="Picture 14" descr="Résultat de recherche d'images pour &quot;enseignes mc do&quot;"/>
          <p:cNvPicPr>
            <a:picLocks noChangeAspect="1" noChangeArrowheads="1"/>
          </p:cNvPicPr>
          <p:nvPr/>
        </p:nvPicPr>
        <p:blipFill>
          <a:blip r:embed="rId7" cstate="print"/>
          <a:srcRect/>
          <a:stretch>
            <a:fillRect/>
          </a:stretch>
        </p:blipFill>
        <p:spPr bwMode="auto">
          <a:xfrm>
            <a:off x="5292080" y="2373101"/>
            <a:ext cx="3611017" cy="2412816"/>
          </a:xfrm>
          <a:prstGeom prst="rect">
            <a:avLst/>
          </a:prstGeom>
          <a:noFill/>
        </p:spPr>
      </p:pic>
      <p:pic>
        <p:nvPicPr>
          <p:cNvPr id="34832" name="Picture 16" descr="Résultat de recherche d'images pour &quot;enseignes quick&quot;"/>
          <p:cNvPicPr>
            <a:picLocks noChangeAspect="1" noChangeArrowheads="1"/>
          </p:cNvPicPr>
          <p:nvPr/>
        </p:nvPicPr>
        <p:blipFill>
          <a:blip r:embed="rId8" cstate="print"/>
          <a:srcRect/>
          <a:stretch>
            <a:fillRect/>
          </a:stretch>
        </p:blipFill>
        <p:spPr bwMode="auto">
          <a:xfrm>
            <a:off x="395536" y="3501008"/>
            <a:ext cx="2071679" cy="1379641"/>
          </a:xfrm>
          <a:prstGeom prst="rect">
            <a:avLst/>
          </a:prstGeom>
          <a:noFill/>
        </p:spPr>
      </p:pic>
      <p:pic>
        <p:nvPicPr>
          <p:cNvPr id="34836" name="Picture 20" descr="Résultat de recherche d'images pour &quot;fast food americain&quot;"/>
          <p:cNvPicPr>
            <a:picLocks noChangeAspect="1" noChangeArrowheads="1"/>
          </p:cNvPicPr>
          <p:nvPr/>
        </p:nvPicPr>
        <p:blipFill>
          <a:blip r:embed="rId9" cstate="print"/>
          <a:srcRect/>
          <a:stretch>
            <a:fillRect/>
          </a:stretch>
        </p:blipFill>
        <p:spPr bwMode="auto">
          <a:xfrm>
            <a:off x="6300192" y="5435653"/>
            <a:ext cx="2377913" cy="1136282"/>
          </a:xfrm>
          <a:prstGeom prst="rect">
            <a:avLst/>
          </a:prstGeom>
          <a:noFill/>
        </p:spPr>
      </p:pic>
      <p:pic>
        <p:nvPicPr>
          <p:cNvPr id="34838" name="Picture 22" descr="Résultat de recherche d'images pour &quot;fast food americain&quot;"/>
          <p:cNvPicPr>
            <a:picLocks noChangeAspect="1" noChangeArrowheads="1"/>
          </p:cNvPicPr>
          <p:nvPr/>
        </p:nvPicPr>
        <p:blipFill>
          <a:blip r:embed="rId10" cstate="print"/>
          <a:srcRect/>
          <a:stretch>
            <a:fillRect/>
          </a:stretch>
        </p:blipFill>
        <p:spPr bwMode="auto">
          <a:xfrm>
            <a:off x="899592" y="5157192"/>
            <a:ext cx="2278782" cy="1431396"/>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ppt_x"/>
                                          </p:val>
                                        </p:tav>
                                        <p:tav tm="100000">
                                          <p:val>
                                            <p:strVal val="#ppt_x"/>
                                          </p:val>
                                        </p:tav>
                                      </p:tavLst>
                                    </p:anim>
                                    <p:anim calcmode="lin" valueType="num">
                                      <p:cBhvr additive="base">
                                        <p:cTn id="13" dur="500" fill="hold"/>
                                        <p:tgtEl>
                                          <p:spTgt spid="348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830"/>
                                        </p:tgtEl>
                                        <p:attrNameLst>
                                          <p:attrName>style.visibility</p:attrName>
                                        </p:attrNameLst>
                                      </p:cBhvr>
                                      <p:to>
                                        <p:strVal val="visible"/>
                                      </p:to>
                                    </p:set>
                                    <p:anim calcmode="lin" valueType="num">
                                      <p:cBhvr additive="base">
                                        <p:cTn id="16" dur="500" fill="hold"/>
                                        <p:tgtEl>
                                          <p:spTgt spid="34830"/>
                                        </p:tgtEl>
                                        <p:attrNameLst>
                                          <p:attrName>ppt_x</p:attrName>
                                        </p:attrNameLst>
                                      </p:cBhvr>
                                      <p:tavLst>
                                        <p:tav tm="0">
                                          <p:val>
                                            <p:strVal val="#ppt_x"/>
                                          </p:val>
                                        </p:tav>
                                        <p:tav tm="100000">
                                          <p:val>
                                            <p:strVal val="#ppt_x"/>
                                          </p:val>
                                        </p:tav>
                                      </p:tavLst>
                                    </p:anim>
                                    <p:anim calcmode="lin" valueType="num">
                                      <p:cBhvr additive="base">
                                        <p:cTn id="17" dur="500" fill="hold"/>
                                        <p:tgtEl>
                                          <p:spTgt spid="3483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4836"/>
                                        </p:tgtEl>
                                        <p:attrNameLst>
                                          <p:attrName>style.visibility</p:attrName>
                                        </p:attrNameLst>
                                      </p:cBhvr>
                                      <p:to>
                                        <p:strVal val="visible"/>
                                      </p:to>
                                    </p:set>
                                    <p:anim calcmode="lin" valueType="num">
                                      <p:cBhvr additive="base">
                                        <p:cTn id="20" dur="500" fill="hold"/>
                                        <p:tgtEl>
                                          <p:spTgt spid="34836"/>
                                        </p:tgtEl>
                                        <p:attrNameLst>
                                          <p:attrName>ppt_x</p:attrName>
                                        </p:attrNameLst>
                                      </p:cBhvr>
                                      <p:tavLst>
                                        <p:tav tm="0">
                                          <p:val>
                                            <p:strVal val="#ppt_x"/>
                                          </p:val>
                                        </p:tav>
                                        <p:tav tm="100000">
                                          <p:val>
                                            <p:strVal val="#ppt_x"/>
                                          </p:val>
                                        </p:tav>
                                      </p:tavLst>
                                    </p:anim>
                                    <p:anim calcmode="lin" valueType="num">
                                      <p:cBhvr additive="base">
                                        <p:cTn id="21" dur="500" fill="hold"/>
                                        <p:tgtEl>
                                          <p:spTgt spid="3483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4824"/>
                                        </p:tgtEl>
                                        <p:attrNameLst>
                                          <p:attrName>style.visibility</p:attrName>
                                        </p:attrNameLst>
                                      </p:cBhvr>
                                      <p:to>
                                        <p:strVal val="visible"/>
                                      </p:to>
                                    </p:set>
                                    <p:anim calcmode="lin" valueType="num">
                                      <p:cBhvr additive="base">
                                        <p:cTn id="26" dur="500" fill="hold"/>
                                        <p:tgtEl>
                                          <p:spTgt spid="34824"/>
                                        </p:tgtEl>
                                        <p:attrNameLst>
                                          <p:attrName>ppt_x</p:attrName>
                                        </p:attrNameLst>
                                      </p:cBhvr>
                                      <p:tavLst>
                                        <p:tav tm="0">
                                          <p:val>
                                            <p:strVal val="#ppt_x"/>
                                          </p:val>
                                        </p:tav>
                                        <p:tav tm="100000">
                                          <p:val>
                                            <p:strVal val="#ppt_x"/>
                                          </p:val>
                                        </p:tav>
                                      </p:tavLst>
                                    </p:anim>
                                    <p:anim calcmode="lin" valueType="num">
                                      <p:cBhvr additive="base">
                                        <p:cTn id="27" dur="500" fill="hold"/>
                                        <p:tgtEl>
                                          <p:spTgt spid="348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826"/>
                                        </p:tgtEl>
                                        <p:attrNameLst>
                                          <p:attrName>style.visibility</p:attrName>
                                        </p:attrNameLst>
                                      </p:cBhvr>
                                      <p:to>
                                        <p:strVal val="visible"/>
                                      </p:to>
                                    </p:set>
                                    <p:anim calcmode="lin" valueType="num">
                                      <p:cBhvr additive="base">
                                        <p:cTn id="30" dur="500" fill="hold"/>
                                        <p:tgtEl>
                                          <p:spTgt spid="34826"/>
                                        </p:tgtEl>
                                        <p:attrNameLst>
                                          <p:attrName>ppt_x</p:attrName>
                                        </p:attrNameLst>
                                      </p:cBhvr>
                                      <p:tavLst>
                                        <p:tav tm="0">
                                          <p:val>
                                            <p:strVal val="#ppt_x"/>
                                          </p:val>
                                        </p:tav>
                                        <p:tav tm="100000">
                                          <p:val>
                                            <p:strVal val="#ppt_x"/>
                                          </p:val>
                                        </p:tav>
                                      </p:tavLst>
                                    </p:anim>
                                    <p:anim calcmode="lin" valueType="num">
                                      <p:cBhvr additive="base">
                                        <p:cTn id="31" dur="500" fill="hold"/>
                                        <p:tgtEl>
                                          <p:spTgt spid="348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4828"/>
                                        </p:tgtEl>
                                        <p:attrNameLst>
                                          <p:attrName>style.visibility</p:attrName>
                                        </p:attrNameLst>
                                      </p:cBhvr>
                                      <p:to>
                                        <p:strVal val="visible"/>
                                      </p:to>
                                    </p:set>
                                    <p:anim calcmode="lin" valueType="num">
                                      <p:cBhvr additive="base">
                                        <p:cTn id="34" dur="500" fill="hold"/>
                                        <p:tgtEl>
                                          <p:spTgt spid="34828"/>
                                        </p:tgtEl>
                                        <p:attrNameLst>
                                          <p:attrName>ppt_x</p:attrName>
                                        </p:attrNameLst>
                                      </p:cBhvr>
                                      <p:tavLst>
                                        <p:tav tm="0">
                                          <p:val>
                                            <p:strVal val="#ppt_x"/>
                                          </p:val>
                                        </p:tav>
                                        <p:tav tm="100000">
                                          <p:val>
                                            <p:strVal val="#ppt_x"/>
                                          </p:val>
                                        </p:tav>
                                      </p:tavLst>
                                    </p:anim>
                                    <p:anim calcmode="lin" valueType="num">
                                      <p:cBhvr additive="base">
                                        <p:cTn id="35" dur="500" fill="hold"/>
                                        <p:tgtEl>
                                          <p:spTgt spid="348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4832"/>
                                        </p:tgtEl>
                                        <p:attrNameLst>
                                          <p:attrName>style.visibility</p:attrName>
                                        </p:attrNameLst>
                                      </p:cBhvr>
                                      <p:to>
                                        <p:strVal val="visible"/>
                                      </p:to>
                                    </p:set>
                                    <p:anim calcmode="lin" valueType="num">
                                      <p:cBhvr additive="base">
                                        <p:cTn id="38" dur="500" fill="hold"/>
                                        <p:tgtEl>
                                          <p:spTgt spid="34832"/>
                                        </p:tgtEl>
                                        <p:attrNameLst>
                                          <p:attrName>ppt_x</p:attrName>
                                        </p:attrNameLst>
                                      </p:cBhvr>
                                      <p:tavLst>
                                        <p:tav tm="0">
                                          <p:val>
                                            <p:strVal val="#ppt_x"/>
                                          </p:val>
                                        </p:tav>
                                        <p:tav tm="100000">
                                          <p:val>
                                            <p:strVal val="#ppt_x"/>
                                          </p:val>
                                        </p:tav>
                                      </p:tavLst>
                                    </p:anim>
                                    <p:anim calcmode="lin" valueType="num">
                                      <p:cBhvr additive="base">
                                        <p:cTn id="39" dur="500" fill="hold"/>
                                        <p:tgtEl>
                                          <p:spTgt spid="3483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4838"/>
                                        </p:tgtEl>
                                        <p:attrNameLst>
                                          <p:attrName>style.visibility</p:attrName>
                                        </p:attrNameLst>
                                      </p:cBhvr>
                                      <p:to>
                                        <p:strVal val="visible"/>
                                      </p:to>
                                    </p:set>
                                    <p:anim calcmode="lin" valueType="num">
                                      <p:cBhvr additive="base">
                                        <p:cTn id="42" dur="500" fill="hold"/>
                                        <p:tgtEl>
                                          <p:spTgt spid="34838"/>
                                        </p:tgtEl>
                                        <p:attrNameLst>
                                          <p:attrName>ppt_x</p:attrName>
                                        </p:attrNameLst>
                                      </p:cBhvr>
                                      <p:tavLst>
                                        <p:tav tm="0">
                                          <p:val>
                                            <p:strVal val="#ppt_x"/>
                                          </p:val>
                                        </p:tav>
                                        <p:tav tm="100000">
                                          <p:val>
                                            <p:strVal val="#ppt_x"/>
                                          </p:val>
                                        </p:tav>
                                      </p:tavLst>
                                    </p:anim>
                                    <p:anim calcmode="lin" valueType="num">
                                      <p:cBhvr additive="base">
                                        <p:cTn id="43" dur="500" fill="hold"/>
                                        <p:tgtEl>
                                          <p:spTgt spid="3483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4822"/>
                                        </p:tgtEl>
                                        <p:attrNameLst>
                                          <p:attrName>style.visibility</p:attrName>
                                        </p:attrNameLst>
                                      </p:cBhvr>
                                      <p:to>
                                        <p:strVal val="visible"/>
                                      </p:to>
                                    </p:set>
                                    <p:anim calcmode="lin" valueType="num">
                                      <p:cBhvr additive="base">
                                        <p:cTn id="46" dur="500" fill="hold"/>
                                        <p:tgtEl>
                                          <p:spTgt spid="34822"/>
                                        </p:tgtEl>
                                        <p:attrNameLst>
                                          <p:attrName>ppt_x</p:attrName>
                                        </p:attrNameLst>
                                      </p:cBhvr>
                                      <p:tavLst>
                                        <p:tav tm="0">
                                          <p:val>
                                            <p:strVal val="#ppt_x"/>
                                          </p:val>
                                        </p:tav>
                                        <p:tav tm="100000">
                                          <p:val>
                                            <p:strVal val="#ppt_x"/>
                                          </p:val>
                                        </p:tav>
                                      </p:tavLst>
                                    </p:anim>
                                    <p:anim calcmode="lin" valueType="num">
                                      <p:cBhvr additive="base">
                                        <p:cTn id="47"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4248472" cy="738664"/>
          </a:xfrm>
          <a:prstGeom prst="rect">
            <a:avLst/>
          </a:prstGeom>
          <a:noFill/>
        </p:spPr>
        <p:txBody>
          <a:bodyPr wrap="square" rtlCol="0">
            <a:spAutoFit/>
          </a:bodyPr>
          <a:lstStyle/>
          <a:p>
            <a:pPr algn="ctr"/>
            <a:r>
              <a:rPr lang="fr-FR" sz="2400" b="1" dirty="0"/>
              <a:t>Les hôtels</a:t>
            </a:r>
            <a:r>
              <a:rPr lang="fr-FR" b="1" dirty="0"/>
              <a:t>:</a:t>
            </a:r>
          </a:p>
          <a:p>
            <a:pPr algn="ctr"/>
            <a:r>
              <a:rPr lang="fr-FR" b="1" i="1" dirty="0"/>
              <a:t>Hôtels économiques et standards</a:t>
            </a:r>
          </a:p>
        </p:txBody>
      </p:sp>
      <p:pic>
        <p:nvPicPr>
          <p:cNvPr id="35842" name="Picture 2" descr="Résultat de recherche d'images pour &quot;enseignes hôtels economiques et standards&quot;"/>
          <p:cNvPicPr>
            <a:picLocks noChangeAspect="1" noChangeArrowheads="1"/>
          </p:cNvPicPr>
          <p:nvPr/>
        </p:nvPicPr>
        <p:blipFill>
          <a:blip r:embed="rId2" cstate="print"/>
          <a:srcRect/>
          <a:stretch>
            <a:fillRect/>
          </a:stretch>
        </p:blipFill>
        <p:spPr bwMode="auto">
          <a:xfrm>
            <a:off x="5220072" y="692696"/>
            <a:ext cx="3179695" cy="1757959"/>
          </a:xfrm>
          <a:prstGeom prst="rect">
            <a:avLst/>
          </a:prstGeom>
          <a:noFill/>
        </p:spPr>
      </p:pic>
      <p:pic>
        <p:nvPicPr>
          <p:cNvPr id="35844" name="Picture 4" descr="Résultat de recherche d'images pour &quot;enseignes hôtels economiques et standards&quot;"/>
          <p:cNvPicPr>
            <a:picLocks noChangeAspect="1" noChangeArrowheads="1"/>
          </p:cNvPicPr>
          <p:nvPr/>
        </p:nvPicPr>
        <p:blipFill>
          <a:blip r:embed="rId3" cstate="print"/>
          <a:srcRect/>
          <a:stretch>
            <a:fillRect/>
          </a:stretch>
        </p:blipFill>
        <p:spPr bwMode="auto">
          <a:xfrm>
            <a:off x="611560" y="1556792"/>
            <a:ext cx="2334965" cy="2334965"/>
          </a:xfrm>
          <a:prstGeom prst="rect">
            <a:avLst/>
          </a:prstGeom>
          <a:noFill/>
        </p:spPr>
      </p:pic>
      <p:pic>
        <p:nvPicPr>
          <p:cNvPr id="35846" name="Picture 6" descr="Résultat de recherche d'images pour &quot;premiere classe&quot;"/>
          <p:cNvPicPr>
            <a:picLocks noChangeAspect="1" noChangeArrowheads="1"/>
          </p:cNvPicPr>
          <p:nvPr/>
        </p:nvPicPr>
        <p:blipFill>
          <a:blip r:embed="rId4" cstate="print"/>
          <a:srcRect/>
          <a:stretch>
            <a:fillRect/>
          </a:stretch>
        </p:blipFill>
        <p:spPr bwMode="auto">
          <a:xfrm>
            <a:off x="7020272" y="4869160"/>
            <a:ext cx="1619622" cy="1604765"/>
          </a:xfrm>
          <a:prstGeom prst="rect">
            <a:avLst/>
          </a:prstGeom>
          <a:noFill/>
        </p:spPr>
      </p:pic>
      <p:pic>
        <p:nvPicPr>
          <p:cNvPr id="35848" name="Picture 8" descr="Résultat de recherche d'images pour &quot;hotel formule 1&quot;"/>
          <p:cNvPicPr>
            <a:picLocks noChangeAspect="1" noChangeArrowheads="1"/>
          </p:cNvPicPr>
          <p:nvPr/>
        </p:nvPicPr>
        <p:blipFill>
          <a:blip r:embed="rId5" cstate="print"/>
          <a:srcRect/>
          <a:stretch>
            <a:fillRect/>
          </a:stretch>
        </p:blipFill>
        <p:spPr bwMode="auto">
          <a:xfrm>
            <a:off x="467544" y="4941168"/>
            <a:ext cx="3659971" cy="1440160"/>
          </a:xfrm>
          <a:prstGeom prst="rect">
            <a:avLst/>
          </a:prstGeom>
          <a:noFill/>
        </p:spPr>
      </p:pic>
      <p:pic>
        <p:nvPicPr>
          <p:cNvPr id="35850" name="Picture 10" descr="Résultat de recherche d'images pour &quot;etap hotel&quot;"/>
          <p:cNvPicPr>
            <a:picLocks noChangeAspect="1" noChangeArrowheads="1"/>
          </p:cNvPicPr>
          <p:nvPr/>
        </p:nvPicPr>
        <p:blipFill>
          <a:blip r:embed="rId6" cstate="print"/>
          <a:srcRect/>
          <a:stretch>
            <a:fillRect/>
          </a:stretch>
        </p:blipFill>
        <p:spPr bwMode="auto">
          <a:xfrm>
            <a:off x="3851920" y="2708920"/>
            <a:ext cx="2618771" cy="2304704"/>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8"/>
                                        </p:tgtEl>
                                        <p:attrNameLst>
                                          <p:attrName>style.visibility</p:attrName>
                                        </p:attrNameLst>
                                      </p:cBhvr>
                                      <p:to>
                                        <p:strVal val="visible"/>
                                      </p:to>
                                    </p:set>
                                    <p:anim calcmode="lin" valueType="num">
                                      <p:cBhvr additive="base">
                                        <p:cTn id="12" dur="500" fill="hold"/>
                                        <p:tgtEl>
                                          <p:spTgt spid="35848"/>
                                        </p:tgtEl>
                                        <p:attrNameLst>
                                          <p:attrName>ppt_x</p:attrName>
                                        </p:attrNameLst>
                                      </p:cBhvr>
                                      <p:tavLst>
                                        <p:tav tm="0">
                                          <p:val>
                                            <p:strVal val="#ppt_x"/>
                                          </p:val>
                                        </p:tav>
                                        <p:tav tm="100000">
                                          <p:val>
                                            <p:strVal val="#ppt_x"/>
                                          </p:val>
                                        </p:tav>
                                      </p:tavLst>
                                    </p:anim>
                                    <p:anim calcmode="lin" valueType="num">
                                      <p:cBhvr additive="base">
                                        <p:cTn id="13"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2"/>
                                        </p:tgtEl>
                                        <p:attrNameLst>
                                          <p:attrName>style.visibility</p:attrName>
                                        </p:attrNameLst>
                                      </p:cBhvr>
                                      <p:to>
                                        <p:strVal val="visible"/>
                                      </p:to>
                                    </p:set>
                                    <p:anim calcmode="lin" valueType="num">
                                      <p:cBhvr additive="base">
                                        <p:cTn id="18" dur="500" fill="hold"/>
                                        <p:tgtEl>
                                          <p:spTgt spid="35842"/>
                                        </p:tgtEl>
                                        <p:attrNameLst>
                                          <p:attrName>ppt_x</p:attrName>
                                        </p:attrNameLst>
                                      </p:cBhvr>
                                      <p:tavLst>
                                        <p:tav tm="0">
                                          <p:val>
                                            <p:strVal val="#ppt_x"/>
                                          </p:val>
                                        </p:tav>
                                        <p:tav tm="100000">
                                          <p:val>
                                            <p:strVal val="#ppt_x"/>
                                          </p:val>
                                        </p:tav>
                                      </p:tavLst>
                                    </p:anim>
                                    <p:anim calcmode="lin" valueType="num">
                                      <p:cBhvr additive="base">
                                        <p:cTn id="19" dur="500" fill="hold"/>
                                        <p:tgtEl>
                                          <p:spTgt spid="3584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846"/>
                                        </p:tgtEl>
                                        <p:attrNameLst>
                                          <p:attrName>style.visibility</p:attrName>
                                        </p:attrNameLst>
                                      </p:cBhvr>
                                      <p:to>
                                        <p:strVal val="visible"/>
                                      </p:to>
                                    </p:set>
                                    <p:anim calcmode="lin" valueType="num">
                                      <p:cBhvr additive="base">
                                        <p:cTn id="22" dur="500" fill="hold"/>
                                        <p:tgtEl>
                                          <p:spTgt spid="35846"/>
                                        </p:tgtEl>
                                        <p:attrNameLst>
                                          <p:attrName>ppt_x</p:attrName>
                                        </p:attrNameLst>
                                      </p:cBhvr>
                                      <p:tavLst>
                                        <p:tav tm="0">
                                          <p:val>
                                            <p:strVal val="#ppt_x"/>
                                          </p:val>
                                        </p:tav>
                                        <p:tav tm="100000">
                                          <p:val>
                                            <p:strVal val="#ppt_x"/>
                                          </p:val>
                                        </p:tav>
                                      </p:tavLst>
                                    </p:anim>
                                    <p:anim calcmode="lin" valueType="num">
                                      <p:cBhvr additive="base">
                                        <p:cTn id="23" dur="500" fill="hold"/>
                                        <p:tgtEl>
                                          <p:spTgt spid="3584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5850"/>
                                        </p:tgtEl>
                                        <p:attrNameLst>
                                          <p:attrName>style.visibility</p:attrName>
                                        </p:attrNameLst>
                                      </p:cBhvr>
                                      <p:to>
                                        <p:strVal val="visible"/>
                                      </p:to>
                                    </p:set>
                                    <p:anim calcmode="lin" valueType="num">
                                      <p:cBhvr additive="base">
                                        <p:cTn id="26" dur="500" fill="hold"/>
                                        <p:tgtEl>
                                          <p:spTgt spid="35850"/>
                                        </p:tgtEl>
                                        <p:attrNameLst>
                                          <p:attrName>ppt_x</p:attrName>
                                        </p:attrNameLst>
                                      </p:cBhvr>
                                      <p:tavLst>
                                        <p:tav tm="0">
                                          <p:val>
                                            <p:strVal val="#ppt_x"/>
                                          </p:val>
                                        </p:tav>
                                        <p:tav tm="100000">
                                          <p:val>
                                            <p:strVal val="#ppt_x"/>
                                          </p:val>
                                        </p:tav>
                                      </p:tavLst>
                                    </p:anim>
                                    <p:anim calcmode="lin" valueType="num">
                                      <p:cBhvr additive="base">
                                        <p:cTn id="27" dur="500" fill="hold"/>
                                        <p:tgtEl>
                                          <p:spTgt spid="3585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35844"/>
                                        </p:tgtEl>
                                        <p:attrNameLst>
                                          <p:attrName>style.visibility</p:attrName>
                                        </p:attrNameLst>
                                      </p:cBhvr>
                                      <p:to>
                                        <p:strVal val="visible"/>
                                      </p:to>
                                    </p:set>
                                    <p:anim calcmode="lin" valueType="num">
                                      <p:cBhvr additive="base">
                                        <p:cTn id="31" dur="500" fill="hold"/>
                                        <p:tgtEl>
                                          <p:spTgt spid="35844"/>
                                        </p:tgtEl>
                                        <p:attrNameLst>
                                          <p:attrName>ppt_x</p:attrName>
                                        </p:attrNameLst>
                                      </p:cBhvr>
                                      <p:tavLst>
                                        <p:tav tm="0">
                                          <p:val>
                                            <p:strVal val="#ppt_x"/>
                                          </p:val>
                                        </p:tav>
                                        <p:tav tm="100000">
                                          <p:val>
                                            <p:strVal val="#ppt_x"/>
                                          </p:val>
                                        </p:tav>
                                      </p:tavLst>
                                    </p:anim>
                                    <p:anim calcmode="lin" valueType="num">
                                      <p:cBhvr additive="base">
                                        <p:cTn id="32"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4248472" cy="738664"/>
          </a:xfrm>
          <a:prstGeom prst="rect">
            <a:avLst/>
          </a:prstGeom>
          <a:noFill/>
        </p:spPr>
        <p:txBody>
          <a:bodyPr wrap="square" rtlCol="0">
            <a:spAutoFit/>
          </a:bodyPr>
          <a:lstStyle/>
          <a:p>
            <a:pPr algn="ctr"/>
            <a:r>
              <a:rPr lang="fr-FR" sz="2400" b="1" dirty="0"/>
              <a:t>Les hôtels</a:t>
            </a:r>
            <a:r>
              <a:rPr lang="fr-FR" b="1" dirty="0"/>
              <a:t>:</a:t>
            </a:r>
          </a:p>
          <a:p>
            <a:pPr algn="ctr"/>
            <a:r>
              <a:rPr lang="fr-FR" b="1" i="1" dirty="0"/>
              <a:t>Hôtels 1</a:t>
            </a:r>
            <a:r>
              <a:rPr lang="fr-FR" b="1" i="1" baseline="30000" dirty="0"/>
              <a:t>ère</a:t>
            </a:r>
            <a:r>
              <a:rPr lang="fr-FR" b="1" i="1" dirty="0"/>
              <a:t> Classe</a:t>
            </a:r>
          </a:p>
        </p:txBody>
      </p:sp>
      <p:pic>
        <p:nvPicPr>
          <p:cNvPr id="36866" name="Picture 2" descr="Résultat de recherche d'images pour &quot;enseignes hotel 2 et 3 etoiles&quot;"/>
          <p:cNvPicPr>
            <a:picLocks noChangeAspect="1" noChangeArrowheads="1"/>
          </p:cNvPicPr>
          <p:nvPr/>
        </p:nvPicPr>
        <p:blipFill>
          <a:blip r:embed="rId2" cstate="print"/>
          <a:srcRect/>
          <a:stretch>
            <a:fillRect/>
          </a:stretch>
        </p:blipFill>
        <p:spPr bwMode="auto">
          <a:xfrm>
            <a:off x="6948264" y="1124744"/>
            <a:ext cx="1604020" cy="1604021"/>
          </a:xfrm>
          <a:prstGeom prst="rect">
            <a:avLst/>
          </a:prstGeom>
          <a:noFill/>
        </p:spPr>
      </p:pic>
      <p:pic>
        <p:nvPicPr>
          <p:cNvPr id="36868" name="Picture 4" descr="Résultat de recherche d'images pour &quot;enseignes hotel 2 et 3 etoiles&quot;"/>
          <p:cNvPicPr>
            <a:picLocks noChangeAspect="1" noChangeArrowheads="1"/>
          </p:cNvPicPr>
          <p:nvPr/>
        </p:nvPicPr>
        <p:blipFill>
          <a:blip r:embed="rId3" cstate="print"/>
          <a:srcRect/>
          <a:stretch>
            <a:fillRect/>
          </a:stretch>
        </p:blipFill>
        <p:spPr bwMode="auto">
          <a:xfrm>
            <a:off x="395536" y="1484784"/>
            <a:ext cx="3053868" cy="1334059"/>
          </a:xfrm>
          <a:prstGeom prst="rect">
            <a:avLst/>
          </a:prstGeom>
          <a:noFill/>
        </p:spPr>
      </p:pic>
      <p:pic>
        <p:nvPicPr>
          <p:cNvPr id="36870" name="Picture 6" descr="Résultat de recherche d'images pour &quot;enseignes hotel 2 et 3 etoiles&quot;"/>
          <p:cNvPicPr>
            <a:picLocks noChangeAspect="1" noChangeArrowheads="1"/>
          </p:cNvPicPr>
          <p:nvPr/>
        </p:nvPicPr>
        <p:blipFill>
          <a:blip r:embed="rId4" cstate="print"/>
          <a:srcRect/>
          <a:stretch>
            <a:fillRect/>
          </a:stretch>
        </p:blipFill>
        <p:spPr bwMode="auto">
          <a:xfrm>
            <a:off x="3779912" y="4725144"/>
            <a:ext cx="2935026" cy="1850530"/>
          </a:xfrm>
          <a:prstGeom prst="rect">
            <a:avLst/>
          </a:prstGeom>
          <a:noFill/>
        </p:spPr>
      </p:pic>
      <p:pic>
        <p:nvPicPr>
          <p:cNvPr id="36872" name="Picture 8" descr="Résultat de recherche d'images pour &quot;enseignes hotel 2 et 3 etoiles&quot;"/>
          <p:cNvPicPr>
            <a:picLocks noChangeAspect="1" noChangeArrowheads="1"/>
          </p:cNvPicPr>
          <p:nvPr/>
        </p:nvPicPr>
        <p:blipFill>
          <a:blip r:embed="rId5" cstate="print"/>
          <a:srcRect/>
          <a:stretch>
            <a:fillRect/>
          </a:stretch>
        </p:blipFill>
        <p:spPr bwMode="auto">
          <a:xfrm>
            <a:off x="3779912" y="1700808"/>
            <a:ext cx="2857500" cy="2000251"/>
          </a:xfrm>
          <a:prstGeom prst="rect">
            <a:avLst/>
          </a:prstGeom>
          <a:noFill/>
        </p:spPr>
      </p:pic>
      <p:pic>
        <p:nvPicPr>
          <p:cNvPr id="36874" name="Picture 10" descr="Résultat de recherche d'images pour &quot;enseignes hotel 2 et 3 etoiles&quot;"/>
          <p:cNvPicPr>
            <a:picLocks noChangeAspect="1" noChangeArrowheads="1"/>
          </p:cNvPicPr>
          <p:nvPr/>
        </p:nvPicPr>
        <p:blipFill>
          <a:blip r:embed="rId6" cstate="print"/>
          <a:srcRect/>
          <a:stretch>
            <a:fillRect/>
          </a:stretch>
        </p:blipFill>
        <p:spPr bwMode="auto">
          <a:xfrm>
            <a:off x="251520" y="5373216"/>
            <a:ext cx="2869769" cy="1224136"/>
          </a:xfrm>
          <a:prstGeom prst="rect">
            <a:avLst/>
          </a:prstGeom>
          <a:noFill/>
        </p:spPr>
      </p:pic>
      <p:pic>
        <p:nvPicPr>
          <p:cNvPr id="36876" name="Picture 12" descr="Résultat de recherche d'images pour &quot;enseignes hotel 2 et 3 etoiles&quot;"/>
          <p:cNvPicPr>
            <a:picLocks noChangeAspect="1" noChangeArrowheads="1"/>
          </p:cNvPicPr>
          <p:nvPr/>
        </p:nvPicPr>
        <p:blipFill>
          <a:blip r:embed="rId7" cstate="print"/>
          <a:srcRect/>
          <a:stretch>
            <a:fillRect/>
          </a:stretch>
        </p:blipFill>
        <p:spPr bwMode="auto">
          <a:xfrm>
            <a:off x="7020272" y="3429000"/>
            <a:ext cx="1779279" cy="1735310"/>
          </a:xfrm>
          <a:prstGeom prst="rect">
            <a:avLst/>
          </a:prstGeom>
          <a:noFill/>
        </p:spPr>
      </p:pic>
      <p:pic>
        <p:nvPicPr>
          <p:cNvPr id="36878" name="Picture 14" descr="Résultat de recherche d'images pour &quot;inter hotel&quot;"/>
          <p:cNvPicPr>
            <a:picLocks noChangeAspect="1" noChangeArrowheads="1"/>
          </p:cNvPicPr>
          <p:nvPr/>
        </p:nvPicPr>
        <p:blipFill>
          <a:blip r:embed="rId8" cstate="print"/>
          <a:srcRect/>
          <a:stretch>
            <a:fillRect/>
          </a:stretch>
        </p:blipFill>
        <p:spPr bwMode="auto">
          <a:xfrm>
            <a:off x="1331640" y="3068960"/>
            <a:ext cx="1909986" cy="1909986"/>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 calcmode="lin" valueType="num">
                                      <p:cBhvr additive="base">
                                        <p:cTn id="10" dur="500" fill="hold"/>
                                        <p:tgtEl>
                                          <p:spTgt spid="36866"/>
                                        </p:tgtEl>
                                        <p:attrNameLst>
                                          <p:attrName>ppt_x</p:attrName>
                                        </p:attrNameLst>
                                      </p:cBhvr>
                                      <p:tavLst>
                                        <p:tav tm="0">
                                          <p:val>
                                            <p:strVal val="#ppt_x"/>
                                          </p:val>
                                        </p:tav>
                                        <p:tav tm="100000">
                                          <p:val>
                                            <p:strVal val="#ppt_x"/>
                                          </p:val>
                                        </p:tav>
                                      </p:tavLst>
                                    </p:anim>
                                    <p:anim calcmode="lin" valueType="num">
                                      <p:cBhvr additive="base">
                                        <p:cTn id="11" dur="500" fill="hold"/>
                                        <p:tgtEl>
                                          <p:spTgt spid="3686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6868"/>
                                        </p:tgtEl>
                                        <p:attrNameLst>
                                          <p:attrName>style.visibility</p:attrName>
                                        </p:attrNameLst>
                                      </p:cBhvr>
                                      <p:to>
                                        <p:strVal val="visible"/>
                                      </p:to>
                                    </p:set>
                                    <p:anim calcmode="lin" valueType="num">
                                      <p:cBhvr additive="base">
                                        <p:cTn id="14" dur="500" fill="hold"/>
                                        <p:tgtEl>
                                          <p:spTgt spid="36868"/>
                                        </p:tgtEl>
                                        <p:attrNameLst>
                                          <p:attrName>ppt_x</p:attrName>
                                        </p:attrNameLst>
                                      </p:cBhvr>
                                      <p:tavLst>
                                        <p:tav tm="0">
                                          <p:val>
                                            <p:strVal val="#ppt_x"/>
                                          </p:val>
                                        </p:tav>
                                        <p:tav tm="100000">
                                          <p:val>
                                            <p:strVal val="#ppt_x"/>
                                          </p:val>
                                        </p:tav>
                                      </p:tavLst>
                                    </p:anim>
                                    <p:anim calcmode="lin" valueType="num">
                                      <p:cBhvr additive="base">
                                        <p:cTn id="15" dur="500" fill="hold"/>
                                        <p:tgtEl>
                                          <p:spTgt spid="3686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6870"/>
                                        </p:tgtEl>
                                        <p:attrNameLst>
                                          <p:attrName>style.visibility</p:attrName>
                                        </p:attrNameLst>
                                      </p:cBhvr>
                                      <p:to>
                                        <p:strVal val="visible"/>
                                      </p:to>
                                    </p:set>
                                    <p:anim calcmode="lin" valueType="num">
                                      <p:cBhvr additive="base">
                                        <p:cTn id="18" dur="500" fill="hold"/>
                                        <p:tgtEl>
                                          <p:spTgt spid="36870"/>
                                        </p:tgtEl>
                                        <p:attrNameLst>
                                          <p:attrName>ppt_x</p:attrName>
                                        </p:attrNameLst>
                                      </p:cBhvr>
                                      <p:tavLst>
                                        <p:tav tm="0">
                                          <p:val>
                                            <p:strVal val="#ppt_x"/>
                                          </p:val>
                                        </p:tav>
                                        <p:tav tm="100000">
                                          <p:val>
                                            <p:strVal val="#ppt_x"/>
                                          </p:val>
                                        </p:tav>
                                      </p:tavLst>
                                    </p:anim>
                                    <p:anim calcmode="lin" valueType="num">
                                      <p:cBhvr additive="base">
                                        <p:cTn id="19" dur="500" fill="hold"/>
                                        <p:tgtEl>
                                          <p:spTgt spid="3687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6872"/>
                                        </p:tgtEl>
                                        <p:attrNameLst>
                                          <p:attrName>style.visibility</p:attrName>
                                        </p:attrNameLst>
                                      </p:cBhvr>
                                      <p:to>
                                        <p:strVal val="visible"/>
                                      </p:to>
                                    </p:set>
                                    <p:anim calcmode="lin" valueType="num">
                                      <p:cBhvr additive="base">
                                        <p:cTn id="22" dur="500" fill="hold"/>
                                        <p:tgtEl>
                                          <p:spTgt spid="36872"/>
                                        </p:tgtEl>
                                        <p:attrNameLst>
                                          <p:attrName>ppt_x</p:attrName>
                                        </p:attrNameLst>
                                      </p:cBhvr>
                                      <p:tavLst>
                                        <p:tav tm="0">
                                          <p:val>
                                            <p:strVal val="#ppt_x"/>
                                          </p:val>
                                        </p:tav>
                                        <p:tav tm="100000">
                                          <p:val>
                                            <p:strVal val="#ppt_x"/>
                                          </p:val>
                                        </p:tav>
                                      </p:tavLst>
                                    </p:anim>
                                    <p:anim calcmode="lin" valueType="num">
                                      <p:cBhvr additive="base">
                                        <p:cTn id="23" dur="500" fill="hold"/>
                                        <p:tgtEl>
                                          <p:spTgt spid="3687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6876"/>
                                        </p:tgtEl>
                                        <p:attrNameLst>
                                          <p:attrName>style.visibility</p:attrName>
                                        </p:attrNameLst>
                                      </p:cBhvr>
                                      <p:to>
                                        <p:strVal val="visible"/>
                                      </p:to>
                                    </p:set>
                                    <p:anim calcmode="lin" valueType="num">
                                      <p:cBhvr additive="base">
                                        <p:cTn id="26" dur="500" fill="hold"/>
                                        <p:tgtEl>
                                          <p:spTgt spid="36876"/>
                                        </p:tgtEl>
                                        <p:attrNameLst>
                                          <p:attrName>ppt_x</p:attrName>
                                        </p:attrNameLst>
                                      </p:cBhvr>
                                      <p:tavLst>
                                        <p:tav tm="0">
                                          <p:val>
                                            <p:strVal val="#ppt_x"/>
                                          </p:val>
                                        </p:tav>
                                        <p:tav tm="100000">
                                          <p:val>
                                            <p:strVal val="#ppt_x"/>
                                          </p:val>
                                        </p:tav>
                                      </p:tavLst>
                                    </p:anim>
                                    <p:anim calcmode="lin" valueType="num">
                                      <p:cBhvr additive="base">
                                        <p:cTn id="27" dur="500" fill="hold"/>
                                        <p:tgtEl>
                                          <p:spTgt spid="3687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6878"/>
                                        </p:tgtEl>
                                        <p:attrNameLst>
                                          <p:attrName>style.visibility</p:attrName>
                                        </p:attrNameLst>
                                      </p:cBhvr>
                                      <p:to>
                                        <p:strVal val="visible"/>
                                      </p:to>
                                    </p:set>
                                    <p:anim calcmode="lin" valueType="num">
                                      <p:cBhvr additive="base">
                                        <p:cTn id="30" dur="500" fill="hold"/>
                                        <p:tgtEl>
                                          <p:spTgt spid="36878"/>
                                        </p:tgtEl>
                                        <p:attrNameLst>
                                          <p:attrName>ppt_x</p:attrName>
                                        </p:attrNameLst>
                                      </p:cBhvr>
                                      <p:tavLst>
                                        <p:tav tm="0">
                                          <p:val>
                                            <p:strVal val="#ppt_x"/>
                                          </p:val>
                                        </p:tav>
                                        <p:tav tm="100000">
                                          <p:val>
                                            <p:strVal val="#ppt_x"/>
                                          </p:val>
                                        </p:tav>
                                      </p:tavLst>
                                    </p:anim>
                                    <p:anim calcmode="lin" valueType="num">
                                      <p:cBhvr additive="base">
                                        <p:cTn id="31" dur="500" fill="hold"/>
                                        <p:tgtEl>
                                          <p:spTgt spid="3687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6874"/>
                                        </p:tgtEl>
                                        <p:attrNameLst>
                                          <p:attrName>style.visibility</p:attrName>
                                        </p:attrNameLst>
                                      </p:cBhvr>
                                      <p:to>
                                        <p:strVal val="visible"/>
                                      </p:to>
                                    </p:set>
                                    <p:anim calcmode="lin" valueType="num">
                                      <p:cBhvr additive="base">
                                        <p:cTn id="34" dur="500" fill="hold"/>
                                        <p:tgtEl>
                                          <p:spTgt spid="36874"/>
                                        </p:tgtEl>
                                        <p:attrNameLst>
                                          <p:attrName>ppt_x</p:attrName>
                                        </p:attrNameLst>
                                      </p:cBhvr>
                                      <p:tavLst>
                                        <p:tav tm="0">
                                          <p:val>
                                            <p:strVal val="#ppt_x"/>
                                          </p:val>
                                        </p:tav>
                                        <p:tav tm="100000">
                                          <p:val>
                                            <p:strVal val="#ppt_x"/>
                                          </p:val>
                                        </p:tav>
                                      </p:tavLst>
                                    </p:anim>
                                    <p:anim calcmode="lin" valueType="num">
                                      <p:cBhvr additive="base">
                                        <p:cTn id="35"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4248472" cy="738664"/>
          </a:xfrm>
          <a:prstGeom prst="rect">
            <a:avLst/>
          </a:prstGeom>
          <a:noFill/>
        </p:spPr>
        <p:txBody>
          <a:bodyPr wrap="square" rtlCol="0">
            <a:spAutoFit/>
          </a:bodyPr>
          <a:lstStyle/>
          <a:p>
            <a:pPr algn="ctr"/>
            <a:r>
              <a:rPr lang="fr-FR" sz="2400" b="1" dirty="0"/>
              <a:t>Les hôtels</a:t>
            </a:r>
            <a:r>
              <a:rPr lang="fr-FR" b="1" dirty="0"/>
              <a:t>:</a:t>
            </a:r>
          </a:p>
          <a:p>
            <a:pPr algn="ctr"/>
            <a:r>
              <a:rPr lang="fr-FR" b="1" i="1" dirty="0"/>
              <a:t>Hôtels de LUXE</a:t>
            </a:r>
          </a:p>
        </p:txBody>
      </p:sp>
      <p:pic>
        <p:nvPicPr>
          <p:cNvPr id="37890" name="Picture 2" descr="Résultat de recherche d'images pour &quot;enseignes hôtels de luxe paris&quot;"/>
          <p:cNvPicPr>
            <a:picLocks noChangeAspect="1" noChangeArrowheads="1"/>
          </p:cNvPicPr>
          <p:nvPr/>
        </p:nvPicPr>
        <p:blipFill>
          <a:blip r:embed="rId2" cstate="print"/>
          <a:srcRect/>
          <a:stretch>
            <a:fillRect/>
          </a:stretch>
        </p:blipFill>
        <p:spPr bwMode="auto">
          <a:xfrm>
            <a:off x="4716016" y="260648"/>
            <a:ext cx="4138193" cy="1844824"/>
          </a:xfrm>
          <a:prstGeom prst="rect">
            <a:avLst/>
          </a:prstGeom>
          <a:noFill/>
        </p:spPr>
      </p:pic>
      <p:pic>
        <p:nvPicPr>
          <p:cNvPr id="37892" name="Picture 4" descr="Résultat de recherche d'images pour &quot;enseignes hôtels de luxe paris&quot;"/>
          <p:cNvPicPr>
            <a:picLocks noChangeAspect="1" noChangeArrowheads="1"/>
          </p:cNvPicPr>
          <p:nvPr/>
        </p:nvPicPr>
        <p:blipFill>
          <a:blip r:embed="rId3" cstate="print"/>
          <a:srcRect/>
          <a:stretch>
            <a:fillRect/>
          </a:stretch>
        </p:blipFill>
        <p:spPr bwMode="auto">
          <a:xfrm>
            <a:off x="395536" y="1556792"/>
            <a:ext cx="2279915" cy="1709937"/>
          </a:xfrm>
          <a:prstGeom prst="rect">
            <a:avLst/>
          </a:prstGeom>
          <a:noFill/>
        </p:spPr>
      </p:pic>
      <p:pic>
        <p:nvPicPr>
          <p:cNvPr id="37894" name="Picture 6" descr="Résultat de recherche d'images pour &quot;enseignes hôtels de luxe paris&quot;"/>
          <p:cNvPicPr>
            <a:picLocks noChangeAspect="1" noChangeArrowheads="1"/>
          </p:cNvPicPr>
          <p:nvPr/>
        </p:nvPicPr>
        <p:blipFill>
          <a:blip r:embed="rId4" cstate="print"/>
          <a:srcRect/>
          <a:stretch>
            <a:fillRect/>
          </a:stretch>
        </p:blipFill>
        <p:spPr bwMode="auto">
          <a:xfrm>
            <a:off x="5652120" y="5301208"/>
            <a:ext cx="3242345" cy="1205831"/>
          </a:xfrm>
          <a:prstGeom prst="rect">
            <a:avLst/>
          </a:prstGeom>
          <a:noFill/>
        </p:spPr>
      </p:pic>
      <p:pic>
        <p:nvPicPr>
          <p:cNvPr id="37896" name="Picture 8" descr="Résultat de recherche d'images pour &quot;enseignes hôtels de luxe place vendome&quot;"/>
          <p:cNvPicPr>
            <a:picLocks noChangeAspect="1" noChangeArrowheads="1"/>
          </p:cNvPicPr>
          <p:nvPr/>
        </p:nvPicPr>
        <p:blipFill>
          <a:blip r:embed="rId5" cstate="print"/>
          <a:srcRect/>
          <a:stretch>
            <a:fillRect/>
          </a:stretch>
        </p:blipFill>
        <p:spPr bwMode="auto">
          <a:xfrm>
            <a:off x="251520" y="3861048"/>
            <a:ext cx="4067944" cy="2372967"/>
          </a:xfrm>
          <a:prstGeom prst="rect">
            <a:avLst/>
          </a:prstGeom>
          <a:noFill/>
        </p:spPr>
      </p:pic>
      <p:pic>
        <p:nvPicPr>
          <p:cNvPr id="37898" name="Picture 10" descr="Résultat de recherche d'images pour &quot;ritz logo&quot;"/>
          <p:cNvPicPr>
            <a:picLocks noChangeAspect="1" noChangeArrowheads="1"/>
          </p:cNvPicPr>
          <p:nvPr/>
        </p:nvPicPr>
        <p:blipFill>
          <a:blip r:embed="rId6" cstate="print"/>
          <a:srcRect/>
          <a:stretch>
            <a:fillRect/>
          </a:stretch>
        </p:blipFill>
        <p:spPr bwMode="auto">
          <a:xfrm>
            <a:off x="6156176" y="2708920"/>
            <a:ext cx="2580354" cy="1800200"/>
          </a:xfrm>
          <a:prstGeom prst="rect">
            <a:avLst/>
          </a:prstGeom>
          <a:noFill/>
        </p:spPr>
      </p:pic>
      <p:pic>
        <p:nvPicPr>
          <p:cNvPr id="37900" name="Picture 12" descr="Résultat de recherche d'images pour &quot;hyatt regency logo&quot;"/>
          <p:cNvPicPr>
            <a:picLocks noChangeAspect="1" noChangeArrowheads="1"/>
          </p:cNvPicPr>
          <p:nvPr/>
        </p:nvPicPr>
        <p:blipFill>
          <a:blip r:embed="rId7" cstate="print"/>
          <a:srcRect/>
          <a:stretch>
            <a:fillRect/>
          </a:stretch>
        </p:blipFill>
        <p:spPr bwMode="auto">
          <a:xfrm>
            <a:off x="3347864" y="2276872"/>
            <a:ext cx="2668509" cy="1387625"/>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 calcmode="lin" valueType="num">
                                      <p:cBhvr additive="base">
                                        <p:cTn id="12" dur="500" fill="hold"/>
                                        <p:tgtEl>
                                          <p:spTgt spid="37890"/>
                                        </p:tgtEl>
                                        <p:attrNameLst>
                                          <p:attrName>ppt_x</p:attrName>
                                        </p:attrNameLst>
                                      </p:cBhvr>
                                      <p:tavLst>
                                        <p:tav tm="0">
                                          <p:val>
                                            <p:strVal val="#ppt_x"/>
                                          </p:val>
                                        </p:tav>
                                        <p:tav tm="100000">
                                          <p:val>
                                            <p:strVal val="#ppt_x"/>
                                          </p:val>
                                        </p:tav>
                                      </p:tavLst>
                                    </p:anim>
                                    <p:anim calcmode="lin" valueType="num">
                                      <p:cBhvr additive="base">
                                        <p:cTn id="13" dur="500" fill="hold"/>
                                        <p:tgtEl>
                                          <p:spTgt spid="3789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894"/>
                                        </p:tgtEl>
                                        <p:attrNameLst>
                                          <p:attrName>style.visibility</p:attrName>
                                        </p:attrNameLst>
                                      </p:cBhvr>
                                      <p:to>
                                        <p:strVal val="visible"/>
                                      </p:to>
                                    </p:set>
                                    <p:anim calcmode="lin" valueType="num">
                                      <p:cBhvr additive="base">
                                        <p:cTn id="16" dur="500" fill="hold"/>
                                        <p:tgtEl>
                                          <p:spTgt spid="37894"/>
                                        </p:tgtEl>
                                        <p:attrNameLst>
                                          <p:attrName>ppt_x</p:attrName>
                                        </p:attrNameLst>
                                      </p:cBhvr>
                                      <p:tavLst>
                                        <p:tav tm="0">
                                          <p:val>
                                            <p:strVal val="#ppt_x"/>
                                          </p:val>
                                        </p:tav>
                                        <p:tav tm="100000">
                                          <p:val>
                                            <p:strVal val="#ppt_x"/>
                                          </p:val>
                                        </p:tav>
                                      </p:tavLst>
                                    </p:anim>
                                    <p:anim calcmode="lin" valueType="num">
                                      <p:cBhvr additive="base">
                                        <p:cTn id="17" dur="500" fill="hold"/>
                                        <p:tgtEl>
                                          <p:spTgt spid="3789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7898"/>
                                        </p:tgtEl>
                                        <p:attrNameLst>
                                          <p:attrName>style.visibility</p:attrName>
                                        </p:attrNameLst>
                                      </p:cBhvr>
                                      <p:to>
                                        <p:strVal val="visible"/>
                                      </p:to>
                                    </p:set>
                                    <p:anim calcmode="lin" valueType="num">
                                      <p:cBhvr additive="base">
                                        <p:cTn id="20" dur="500" fill="hold"/>
                                        <p:tgtEl>
                                          <p:spTgt spid="37898"/>
                                        </p:tgtEl>
                                        <p:attrNameLst>
                                          <p:attrName>ppt_x</p:attrName>
                                        </p:attrNameLst>
                                      </p:cBhvr>
                                      <p:tavLst>
                                        <p:tav tm="0">
                                          <p:val>
                                            <p:strVal val="#ppt_x"/>
                                          </p:val>
                                        </p:tav>
                                        <p:tav tm="100000">
                                          <p:val>
                                            <p:strVal val="#ppt_x"/>
                                          </p:val>
                                        </p:tav>
                                      </p:tavLst>
                                    </p:anim>
                                    <p:anim calcmode="lin" valueType="num">
                                      <p:cBhvr additive="base">
                                        <p:cTn id="21"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7892"/>
                                        </p:tgtEl>
                                        <p:attrNameLst>
                                          <p:attrName>style.visibility</p:attrName>
                                        </p:attrNameLst>
                                      </p:cBhvr>
                                      <p:to>
                                        <p:strVal val="visible"/>
                                      </p:to>
                                    </p:set>
                                    <p:anim calcmode="lin" valueType="num">
                                      <p:cBhvr additive="base">
                                        <p:cTn id="26" dur="500" fill="hold"/>
                                        <p:tgtEl>
                                          <p:spTgt spid="37892"/>
                                        </p:tgtEl>
                                        <p:attrNameLst>
                                          <p:attrName>ppt_x</p:attrName>
                                        </p:attrNameLst>
                                      </p:cBhvr>
                                      <p:tavLst>
                                        <p:tav tm="0">
                                          <p:val>
                                            <p:strVal val="#ppt_x"/>
                                          </p:val>
                                        </p:tav>
                                        <p:tav tm="100000">
                                          <p:val>
                                            <p:strVal val="#ppt_x"/>
                                          </p:val>
                                        </p:tav>
                                      </p:tavLst>
                                    </p:anim>
                                    <p:anim calcmode="lin" valueType="num">
                                      <p:cBhvr additive="base">
                                        <p:cTn id="27" dur="500" fill="hold"/>
                                        <p:tgtEl>
                                          <p:spTgt spid="3789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7896"/>
                                        </p:tgtEl>
                                        <p:attrNameLst>
                                          <p:attrName>style.visibility</p:attrName>
                                        </p:attrNameLst>
                                      </p:cBhvr>
                                      <p:to>
                                        <p:strVal val="visible"/>
                                      </p:to>
                                    </p:set>
                                    <p:anim calcmode="lin" valueType="num">
                                      <p:cBhvr additive="base">
                                        <p:cTn id="30" dur="500" fill="hold"/>
                                        <p:tgtEl>
                                          <p:spTgt spid="37896"/>
                                        </p:tgtEl>
                                        <p:attrNameLst>
                                          <p:attrName>ppt_x</p:attrName>
                                        </p:attrNameLst>
                                      </p:cBhvr>
                                      <p:tavLst>
                                        <p:tav tm="0">
                                          <p:val>
                                            <p:strVal val="#ppt_x"/>
                                          </p:val>
                                        </p:tav>
                                        <p:tav tm="100000">
                                          <p:val>
                                            <p:strVal val="#ppt_x"/>
                                          </p:val>
                                        </p:tav>
                                      </p:tavLst>
                                    </p:anim>
                                    <p:anim calcmode="lin" valueType="num">
                                      <p:cBhvr additive="base">
                                        <p:cTn id="31" dur="500" fill="hold"/>
                                        <p:tgtEl>
                                          <p:spTgt spid="3789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7900"/>
                                        </p:tgtEl>
                                        <p:attrNameLst>
                                          <p:attrName>style.visibility</p:attrName>
                                        </p:attrNameLst>
                                      </p:cBhvr>
                                      <p:to>
                                        <p:strVal val="visible"/>
                                      </p:to>
                                    </p:set>
                                    <p:anim calcmode="lin" valueType="num">
                                      <p:cBhvr additive="base">
                                        <p:cTn id="34" dur="500" fill="hold"/>
                                        <p:tgtEl>
                                          <p:spTgt spid="37900"/>
                                        </p:tgtEl>
                                        <p:attrNameLst>
                                          <p:attrName>ppt_x</p:attrName>
                                        </p:attrNameLst>
                                      </p:cBhvr>
                                      <p:tavLst>
                                        <p:tav tm="0">
                                          <p:val>
                                            <p:strVal val="#ppt_x"/>
                                          </p:val>
                                        </p:tav>
                                        <p:tav tm="100000">
                                          <p:val>
                                            <p:strVal val="#ppt_x"/>
                                          </p:val>
                                        </p:tav>
                                      </p:tavLst>
                                    </p:anim>
                                    <p:anim calcmode="lin" valueType="num">
                                      <p:cBhvr additive="base">
                                        <p:cTn id="35"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 savoir…</a:t>
            </a:r>
          </a:p>
        </p:txBody>
      </p:sp>
      <p:sp>
        <p:nvSpPr>
          <p:cNvPr id="3" name="Espace réservé du contenu 2"/>
          <p:cNvSpPr>
            <a:spLocks noGrp="1"/>
          </p:cNvSpPr>
          <p:nvPr>
            <p:ph idx="1"/>
          </p:nvPr>
        </p:nvSpPr>
        <p:spPr/>
        <p:txBody>
          <a:bodyPr/>
          <a:lstStyle/>
          <a:p>
            <a:pPr>
              <a:buNone/>
            </a:pPr>
            <a:r>
              <a:rPr lang="fr-FR" dirty="0"/>
              <a:t>Pour travailler dans la restauration, il faut:</a:t>
            </a:r>
          </a:p>
          <a:p>
            <a:pPr algn="ctr">
              <a:buFont typeface="Wingdings" pitchFamily="2" charset="2"/>
              <a:buChar char="ü"/>
            </a:pPr>
            <a:r>
              <a:rPr lang="fr-FR" dirty="0"/>
              <a:t> Etre disponible en horaires décalés…</a:t>
            </a:r>
          </a:p>
          <a:p>
            <a:pPr algn="ctr">
              <a:buNone/>
            </a:pPr>
            <a:r>
              <a:rPr lang="fr-FR" dirty="0"/>
              <a:t>SOIR &amp; WEEK-END</a:t>
            </a:r>
          </a:p>
          <a:p>
            <a:pPr algn="ctr">
              <a:buFont typeface="Wingdings" pitchFamily="2" charset="2"/>
              <a:buChar char="ü"/>
            </a:pPr>
            <a:r>
              <a:rPr lang="fr-FR" dirty="0"/>
              <a:t> Etre en bonne condition physique…</a:t>
            </a:r>
          </a:p>
          <a:p>
            <a:pPr algn="ctr">
              <a:buNone/>
            </a:pPr>
            <a:r>
              <a:rPr lang="fr-FR" dirty="0"/>
              <a:t>STATION DEBOUT </a:t>
            </a:r>
          </a:p>
          <a:p>
            <a:pPr algn="ctr">
              <a:buFont typeface="Wingdings" pitchFamily="2" charset="2"/>
              <a:buChar char="ü"/>
            </a:pPr>
            <a:r>
              <a:rPr lang="fr-FR" dirty="0"/>
              <a:t> Aimer le contact avec les personnes…</a:t>
            </a:r>
          </a:p>
          <a:p>
            <a:pPr algn="ctr">
              <a:buNone/>
            </a:pPr>
            <a:r>
              <a:rPr lang="fr-FR" dirty="0"/>
              <a:t>VOUS ETES L’INTERLOCUTEUR DIRECT FACE AUX CLIENTS</a:t>
            </a:r>
          </a:p>
        </p:txBody>
      </p:sp>
      <p:pic>
        <p:nvPicPr>
          <p:cNvPr id="67586" name="Picture 2" descr="http://media.topito.com/wp-content/uploads/2013/12/horloge-inverse.jpg"/>
          <p:cNvPicPr>
            <a:picLocks noChangeAspect="1" noChangeArrowheads="1"/>
          </p:cNvPicPr>
          <p:nvPr/>
        </p:nvPicPr>
        <p:blipFill>
          <a:blip r:embed="rId2" cstate="print"/>
          <a:srcRect/>
          <a:stretch>
            <a:fillRect/>
          </a:stretch>
        </p:blipFill>
        <p:spPr bwMode="auto">
          <a:xfrm>
            <a:off x="7596336" y="2348880"/>
            <a:ext cx="1080120" cy="1080120"/>
          </a:xfrm>
          <a:prstGeom prst="rect">
            <a:avLst/>
          </a:prstGeom>
          <a:noFill/>
        </p:spPr>
      </p:pic>
      <p:pic>
        <p:nvPicPr>
          <p:cNvPr id="67588" name="Picture 4" descr="http://2.bp.blogspot.com/-QugExwdCwSo/Us2tdv310xI/AAAAAAAAALo/-hIO9GOt6jY/s1600/mal-dos.gif"/>
          <p:cNvPicPr>
            <a:picLocks noChangeAspect="1" noChangeArrowheads="1"/>
          </p:cNvPicPr>
          <p:nvPr/>
        </p:nvPicPr>
        <p:blipFill>
          <a:blip r:embed="rId3" cstate="print"/>
          <a:srcRect/>
          <a:stretch>
            <a:fillRect/>
          </a:stretch>
        </p:blipFill>
        <p:spPr bwMode="auto">
          <a:xfrm>
            <a:off x="251520" y="2708920"/>
            <a:ext cx="1431243" cy="1561356"/>
          </a:xfrm>
          <a:prstGeom prst="rect">
            <a:avLst/>
          </a:prstGeom>
          <a:noFill/>
        </p:spPr>
      </p:pic>
      <p:pic>
        <p:nvPicPr>
          <p:cNvPr id="67590" name="Picture 6" descr="https://us.123rf.com/450wm/kakigori/kakigori1506/kakigori150600035/41225566-gar-on-heureux-de-servir-le-restaurant-pour-couple-charmant-d-contract.jpg?ver=6"/>
          <p:cNvPicPr>
            <a:picLocks noChangeAspect="1" noChangeArrowheads="1"/>
          </p:cNvPicPr>
          <p:nvPr/>
        </p:nvPicPr>
        <p:blipFill>
          <a:blip r:embed="rId4" cstate="print"/>
          <a:srcRect/>
          <a:stretch>
            <a:fillRect/>
          </a:stretch>
        </p:blipFill>
        <p:spPr bwMode="auto">
          <a:xfrm>
            <a:off x="6804248" y="5157192"/>
            <a:ext cx="1412776" cy="1412776"/>
          </a:xfrm>
          <a:prstGeom prst="rect">
            <a:avLst/>
          </a:prstGeom>
          <a:noFill/>
        </p:spPr>
      </p:pic>
      <p:pic>
        <p:nvPicPr>
          <p:cNvPr id="67592" name="Picture 8" descr="http://www.assolocal.fr/images/news/colere5.jpg"/>
          <p:cNvPicPr>
            <a:picLocks noChangeAspect="1" noChangeArrowheads="1"/>
          </p:cNvPicPr>
          <p:nvPr/>
        </p:nvPicPr>
        <p:blipFill>
          <a:blip r:embed="rId5" cstate="print"/>
          <a:srcRect/>
          <a:stretch>
            <a:fillRect/>
          </a:stretch>
        </p:blipFill>
        <p:spPr bwMode="auto">
          <a:xfrm>
            <a:off x="1475656" y="5229200"/>
            <a:ext cx="1166194" cy="1433340"/>
          </a:xfrm>
          <a:prstGeom prst="rect">
            <a:avLst/>
          </a:prstGeom>
          <a:noFill/>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INFORMATIONS</a:t>
            </a:r>
          </a:p>
        </p:txBody>
      </p:sp>
      <p:sp>
        <p:nvSpPr>
          <p:cNvPr id="49154" name="AutoShape 2" descr="Résultat de recherche d'images pour &quot;photo point inform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56" name="AutoShape 4" descr="Résultat de recherche d'images pour &quot;photo point inform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60" name="Picture 8" descr="Résultat de recherche d'images pour &quot;photo point information&quot;"/>
          <p:cNvPicPr>
            <a:picLocks noChangeAspect="1" noChangeArrowheads="1"/>
          </p:cNvPicPr>
          <p:nvPr/>
        </p:nvPicPr>
        <p:blipFill>
          <a:blip r:embed="rId2" cstate="print"/>
          <a:srcRect/>
          <a:stretch>
            <a:fillRect/>
          </a:stretch>
        </p:blipFill>
        <p:spPr bwMode="auto">
          <a:xfrm>
            <a:off x="1259632" y="3068960"/>
            <a:ext cx="6667500" cy="1914525"/>
          </a:xfrm>
          <a:prstGeom prst="rect">
            <a:avLst/>
          </a:prstGeom>
          <a:noFill/>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11560" y="476672"/>
            <a:ext cx="7848872" cy="646331"/>
          </a:xfrm>
          <a:prstGeom prst="rect">
            <a:avLst/>
          </a:prstGeom>
          <a:noFill/>
        </p:spPr>
        <p:txBody>
          <a:bodyPr wrap="square" rtlCol="0">
            <a:spAutoFit/>
          </a:bodyPr>
          <a:lstStyle/>
          <a:p>
            <a:pPr algn="ctr"/>
            <a:r>
              <a:rPr lang="fr-FR" sz="3600" dirty="0"/>
              <a:t>FICHES METIERS – CODES ROME </a:t>
            </a:r>
          </a:p>
        </p:txBody>
      </p:sp>
      <p:pic>
        <p:nvPicPr>
          <p:cNvPr id="46082" name="Picture 2" descr="http://media2.picsearch.com/is?Qyegqyr5igKXioH5HaBsM_Cx173SKGwyZxx5cWnWxEw&amp;height=179"/>
          <p:cNvPicPr>
            <a:picLocks noChangeAspect="1" noChangeArrowheads="1"/>
          </p:cNvPicPr>
          <p:nvPr/>
        </p:nvPicPr>
        <p:blipFill>
          <a:blip r:embed="rId2" cstate="print"/>
          <a:srcRect/>
          <a:stretch>
            <a:fillRect/>
          </a:stretch>
        </p:blipFill>
        <p:spPr bwMode="auto">
          <a:xfrm>
            <a:off x="3779912" y="1196752"/>
            <a:ext cx="2162944" cy="1382740"/>
          </a:xfrm>
          <a:prstGeom prst="rect">
            <a:avLst/>
          </a:prstGeom>
          <a:noFill/>
        </p:spPr>
      </p:pic>
      <p:sp>
        <p:nvSpPr>
          <p:cNvPr id="8" name="ZoneTexte 7"/>
          <p:cNvSpPr txBox="1"/>
          <p:nvPr/>
        </p:nvSpPr>
        <p:spPr>
          <a:xfrm>
            <a:off x="323528" y="2780928"/>
            <a:ext cx="3024336" cy="1754326"/>
          </a:xfrm>
          <a:prstGeom prst="rect">
            <a:avLst/>
          </a:prstGeom>
          <a:noFill/>
        </p:spPr>
        <p:txBody>
          <a:bodyPr wrap="square" rtlCol="0">
            <a:spAutoFit/>
          </a:bodyPr>
          <a:lstStyle/>
          <a:p>
            <a:r>
              <a:rPr lang="fr-FR" b="1" u="sng" dirty="0"/>
              <a:t>Métiers de la CUISINE</a:t>
            </a:r>
            <a:r>
              <a:rPr lang="fr-FR" dirty="0"/>
              <a:t>:</a:t>
            </a:r>
          </a:p>
          <a:p>
            <a:pPr>
              <a:buFont typeface="Wingdings"/>
              <a:buChar char="Ø"/>
            </a:pPr>
            <a:r>
              <a:rPr lang="fr-FR" dirty="0"/>
              <a:t>G1601</a:t>
            </a:r>
          </a:p>
          <a:p>
            <a:pPr>
              <a:buFont typeface="Wingdings"/>
              <a:buChar char="Ø"/>
            </a:pPr>
            <a:r>
              <a:rPr lang="fr-FR" dirty="0"/>
              <a:t>G1602</a:t>
            </a:r>
          </a:p>
          <a:p>
            <a:pPr>
              <a:buFont typeface="Wingdings"/>
              <a:buChar char="Ø"/>
            </a:pPr>
            <a:r>
              <a:rPr lang="fr-FR" dirty="0"/>
              <a:t>G1603</a:t>
            </a:r>
          </a:p>
          <a:p>
            <a:pPr>
              <a:buFont typeface="Wingdings"/>
              <a:buChar char="Ø"/>
            </a:pPr>
            <a:r>
              <a:rPr lang="fr-FR" dirty="0"/>
              <a:t>G1604</a:t>
            </a:r>
          </a:p>
          <a:p>
            <a:pPr>
              <a:buFont typeface="Wingdings"/>
              <a:buChar char="Ø"/>
            </a:pPr>
            <a:r>
              <a:rPr lang="fr-FR" dirty="0"/>
              <a:t>G1605</a:t>
            </a:r>
          </a:p>
        </p:txBody>
      </p:sp>
      <p:sp>
        <p:nvSpPr>
          <p:cNvPr id="9" name="ZoneTexte 8"/>
          <p:cNvSpPr txBox="1"/>
          <p:nvPr/>
        </p:nvSpPr>
        <p:spPr>
          <a:xfrm>
            <a:off x="3275856" y="2780928"/>
            <a:ext cx="2448272" cy="1477328"/>
          </a:xfrm>
          <a:prstGeom prst="rect">
            <a:avLst/>
          </a:prstGeom>
          <a:noFill/>
        </p:spPr>
        <p:txBody>
          <a:bodyPr wrap="square" rtlCol="0">
            <a:spAutoFit/>
          </a:bodyPr>
          <a:lstStyle/>
          <a:p>
            <a:r>
              <a:rPr lang="fr-FR" b="1" u="sng" dirty="0"/>
              <a:t>Métiers de la SALLE</a:t>
            </a:r>
            <a:r>
              <a:rPr lang="fr-FR" dirty="0"/>
              <a:t>:</a:t>
            </a:r>
          </a:p>
          <a:p>
            <a:pPr>
              <a:buFont typeface="Wingdings"/>
              <a:buChar char="Ø"/>
            </a:pPr>
            <a:r>
              <a:rPr lang="fr-FR" dirty="0"/>
              <a:t>G1801</a:t>
            </a:r>
          </a:p>
          <a:p>
            <a:pPr>
              <a:buFont typeface="Wingdings"/>
              <a:buChar char="Ø"/>
            </a:pPr>
            <a:r>
              <a:rPr lang="fr-FR" dirty="0"/>
              <a:t>G1802</a:t>
            </a:r>
          </a:p>
          <a:p>
            <a:pPr>
              <a:buFont typeface="Wingdings"/>
              <a:buChar char="Ø"/>
            </a:pPr>
            <a:r>
              <a:rPr lang="fr-FR" dirty="0"/>
              <a:t>G1803</a:t>
            </a:r>
          </a:p>
          <a:p>
            <a:pPr>
              <a:buFont typeface="Wingdings"/>
              <a:buChar char="Ø"/>
            </a:pPr>
            <a:r>
              <a:rPr lang="fr-FR" dirty="0"/>
              <a:t>G1804</a:t>
            </a:r>
          </a:p>
        </p:txBody>
      </p:sp>
      <p:sp>
        <p:nvSpPr>
          <p:cNvPr id="10" name="ZoneTexte 9"/>
          <p:cNvSpPr txBox="1"/>
          <p:nvPr/>
        </p:nvSpPr>
        <p:spPr>
          <a:xfrm>
            <a:off x="611560" y="4653136"/>
            <a:ext cx="7560840" cy="923330"/>
          </a:xfrm>
          <a:prstGeom prst="rect">
            <a:avLst/>
          </a:prstGeom>
          <a:noFill/>
        </p:spPr>
        <p:txBody>
          <a:bodyPr wrap="square" rtlCol="0">
            <a:spAutoFit/>
          </a:bodyPr>
          <a:lstStyle/>
          <a:p>
            <a:r>
              <a:rPr lang="fr-FR" b="1" i="1" dirty="0"/>
              <a:t>Comment utiliser ces codes?</a:t>
            </a:r>
          </a:p>
          <a:p>
            <a:endParaRPr lang="fr-FR" dirty="0"/>
          </a:p>
          <a:p>
            <a:r>
              <a:rPr lang="fr-FR" dirty="0"/>
              <a:t>Vous pouvez utiliser ses codes métiers directement sur               et sur  </a:t>
            </a:r>
          </a:p>
        </p:txBody>
      </p:sp>
      <p:pic>
        <p:nvPicPr>
          <p:cNvPr id="11" name="Picture 2" descr="http://media2.picsearch.com/is?Qyegqyr5igKXioH5HaBsM_Cx173SKGwyZxx5cWnWxEw&amp;height=179"/>
          <p:cNvPicPr>
            <a:picLocks noChangeAspect="1" noChangeArrowheads="1"/>
          </p:cNvPicPr>
          <p:nvPr/>
        </p:nvPicPr>
        <p:blipFill>
          <a:blip r:embed="rId3" cstate="print"/>
          <a:srcRect/>
          <a:stretch>
            <a:fillRect/>
          </a:stretch>
        </p:blipFill>
        <p:spPr bwMode="auto">
          <a:xfrm>
            <a:off x="6228184" y="5229200"/>
            <a:ext cx="589872" cy="377097"/>
          </a:xfrm>
          <a:prstGeom prst="rect">
            <a:avLst/>
          </a:prstGeom>
          <a:noFill/>
        </p:spPr>
      </p:pic>
      <p:pic>
        <p:nvPicPr>
          <p:cNvPr id="46084" name="Picture 4" descr="https://yt3.ggpht.com/-SDgadtno1Io/AAAAAAAAAAI/AAAAAAAAAAA/W6mbIH1RGk0/s900-c-k-no-mo-rj-c0xffffff/photo.jpg"/>
          <p:cNvPicPr>
            <a:picLocks noChangeAspect="1" noChangeArrowheads="1"/>
          </p:cNvPicPr>
          <p:nvPr/>
        </p:nvPicPr>
        <p:blipFill>
          <a:blip r:embed="rId4" cstate="print"/>
          <a:srcRect/>
          <a:stretch>
            <a:fillRect/>
          </a:stretch>
        </p:blipFill>
        <p:spPr bwMode="auto">
          <a:xfrm>
            <a:off x="7740352" y="5013176"/>
            <a:ext cx="648072" cy="648072"/>
          </a:xfrm>
          <a:prstGeom prst="rect">
            <a:avLst/>
          </a:prstGeom>
          <a:noFill/>
        </p:spPr>
      </p:pic>
      <p:sp>
        <p:nvSpPr>
          <p:cNvPr id="13" name="ZoneTexte 12"/>
          <p:cNvSpPr txBox="1"/>
          <p:nvPr/>
        </p:nvSpPr>
        <p:spPr>
          <a:xfrm>
            <a:off x="5868144" y="2780928"/>
            <a:ext cx="3275856" cy="1477328"/>
          </a:xfrm>
          <a:prstGeom prst="rect">
            <a:avLst/>
          </a:prstGeom>
          <a:noFill/>
        </p:spPr>
        <p:txBody>
          <a:bodyPr wrap="square" rtlCol="0">
            <a:spAutoFit/>
          </a:bodyPr>
          <a:lstStyle/>
          <a:p>
            <a:r>
              <a:rPr lang="fr-FR" b="1" u="sng" dirty="0"/>
              <a:t>Métiers de l’HOTELLERIE</a:t>
            </a:r>
            <a:r>
              <a:rPr lang="fr-FR" dirty="0"/>
              <a:t>:</a:t>
            </a:r>
          </a:p>
          <a:p>
            <a:pPr>
              <a:buFont typeface="Wingdings"/>
              <a:buChar char="Ø"/>
            </a:pPr>
            <a:r>
              <a:rPr lang="fr-FR" dirty="0"/>
              <a:t>G1501 - G1701</a:t>
            </a:r>
          </a:p>
          <a:p>
            <a:pPr>
              <a:buFont typeface="Wingdings"/>
              <a:buChar char="Ø"/>
            </a:pPr>
            <a:r>
              <a:rPr lang="fr-FR" dirty="0"/>
              <a:t>G1502 - G1702</a:t>
            </a:r>
          </a:p>
          <a:p>
            <a:pPr>
              <a:buFont typeface="Wingdings"/>
              <a:buChar char="Ø"/>
            </a:pPr>
            <a:r>
              <a:rPr lang="fr-FR" dirty="0"/>
              <a:t>G1503 - G1703</a:t>
            </a:r>
          </a:p>
          <a:p>
            <a:pPr>
              <a:buFont typeface="Wingdings"/>
              <a:buChar char="Ø"/>
            </a:pPr>
            <a:r>
              <a:rPr lang="fr-FR" dirty="0"/>
              <a:t>G1504 - G1704</a:t>
            </a:r>
          </a:p>
        </p:txBody>
      </p:sp>
      <p:sp>
        <p:nvSpPr>
          <p:cNvPr id="14" name="ZoneTexte 13"/>
          <p:cNvSpPr txBox="1"/>
          <p:nvPr/>
        </p:nvSpPr>
        <p:spPr>
          <a:xfrm>
            <a:off x="683568" y="5657671"/>
            <a:ext cx="8460432" cy="1200329"/>
          </a:xfrm>
          <a:prstGeom prst="rect">
            <a:avLst/>
          </a:prstGeom>
          <a:noFill/>
        </p:spPr>
        <p:txBody>
          <a:bodyPr wrap="square" rtlCol="0">
            <a:spAutoFit/>
          </a:bodyPr>
          <a:lstStyle/>
          <a:p>
            <a:r>
              <a:rPr lang="fr-FR" b="1" i="1" dirty="0"/>
              <a:t>Pourquoi?</a:t>
            </a:r>
          </a:p>
          <a:p>
            <a:endParaRPr lang="fr-FR" dirty="0"/>
          </a:p>
          <a:p>
            <a:r>
              <a:rPr lang="fr-FR" dirty="0"/>
              <a:t>Pour vous aider à en savoir plus sur les métiers (FICHES METIERS)</a:t>
            </a:r>
          </a:p>
          <a:p>
            <a:r>
              <a:rPr lang="fr-FR" dirty="0"/>
              <a:t>Trouver plus facilement des offres. </a:t>
            </a: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ésultat de recherche d'images pour &quot;logo IMT Pole emploi&quot;"/>
          <p:cNvPicPr>
            <a:picLocks noChangeAspect="1" noChangeArrowheads="1"/>
          </p:cNvPicPr>
          <p:nvPr/>
        </p:nvPicPr>
        <p:blipFill>
          <a:blip r:embed="rId2" cstate="print"/>
          <a:srcRect/>
          <a:stretch>
            <a:fillRect/>
          </a:stretch>
        </p:blipFill>
        <p:spPr bwMode="auto">
          <a:xfrm>
            <a:off x="4427984" y="980728"/>
            <a:ext cx="4368187" cy="2304256"/>
          </a:xfrm>
          <a:prstGeom prst="rect">
            <a:avLst/>
          </a:prstGeom>
          <a:noFill/>
        </p:spPr>
      </p:pic>
      <p:pic>
        <p:nvPicPr>
          <p:cNvPr id="65540" name="Picture 4" descr="Résultat de recherche d'images pour &quot;logo IMT Pole emploi&quot;"/>
          <p:cNvPicPr>
            <a:picLocks noChangeAspect="1" noChangeArrowheads="1"/>
          </p:cNvPicPr>
          <p:nvPr/>
        </p:nvPicPr>
        <p:blipFill>
          <a:blip r:embed="rId3" cstate="print"/>
          <a:srcRect/>
          <a:stretch>
            <a:fillRect/>
          </a:stretch>
        </p:blipFill>
        <p:spPr bwMode="auto">
          <a:xfrm>
            <a:off x="611560" y="3717032"/>
            <a:ext cx="4653162" cy="2393481"/>
          </a:xfrm>
          <a:prstGeom prst="rect">
            <a:avLst/>
          </a:prstGeom>
          <a:noFill/>
        </p:spPr>
      </p:pic>
      <p:pic>
        <p:nvPicPr>
          <p:cNvPr id="65542" name="Picture 6" descr="Résultat de recherche d'images pour &quot;logo IMT Pole emploi&quot;"/>
          <p:cNvPicPr>
            <a:picLocks noChangeAspect="1" noChangeArrowheads="1"/>
          </p:cNvPicPr>
          <p:nvPr/>
        </p:nvPicPr>
        <p:blipFill>
          <a:blip r:embed="rId4" cstate="print"/>
          <a:srcRect/>
          <a:stretch>
            <a:fillRect/>
          </a:stretch>
        </p:blipFill>
        <p:spPr bwMode="auto">
          <a:xfrm>
            <a:off x="899592" y="908720"/>
            <a:ext cx="2019672" cy="2019673"/>
          </a:xfrm>
          <a:prstGeom prst="rect">
            <a:avLst/>
          </a:prstGeom>
          <a:noFill/>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buFont typeface="Wingdings"/>
              <a:buChar char="Ø"/>
            </a:pPr>
            <a:r>
              <a:rPr lang="fr-FR" dirty="0" err="1"/>
              <a:t>gdprestige</a:t>
            </a:r>
            <a:endParaRPr lang="fr-FR" dirty="0"/>
          </a:p>
          <a:p>
            <a:pPr>
              <a:buFont typeface="Wingdings"/>
              <a:buChar char="Ø"/>
            </a:pPr>
            <a:r>
              <a:rPr lang="fr-FR" dirty="0" err="1"/>
              <a:t>manpower</a:t>
            </a:r>
            <a:r>
              <a:rPr lang="fr-FR" dirty="0"/>
              <a:t> restauration</a:t>
            </a:r>
          </a:p>
          <a:p>
            <a:pPr>
              <a:buFont typeface="Wingdings"/>
              <a:buChar char="Ø"/>
            </a:pPr>
            <a:r>
              <a:rPr lang="fr-FR" dirty="0" err="1"/>
              <a:t>adecco</a:t>
            </a:r>
            <a:r>
              <a:rPr lang="fr-FR" dirty="0"/>
              <a:t> restauration</a:t>
            </a:r>
          </a:p>
          <a:p>
            <a:pPr>
              <a:buFont typeface="Wingdings"/>
              <a:buChar char="Ø"/>
            </a:pPr>
            <a:r>
              <a:rPr lang="fr-FR" dirty="0"/>
              <a:t>hotelcareer.fr</a:t>
            </a:r>
          </a:p>
          <a:p>
            <a:pPr>
              <a:buFont typeface="Wingdings"/>
              <a:buChar char="Ø"/>
            </a:pPr>
            <a:r>
              <a:rPr lang="fr-FR" dirty="0"/>
              <a:t>soshcr.fr</a:t>
            </a:r>
          </a:p>
          <a:p>
            <a:pPr>
              <a:buFont typeface="Wingdings"/>
              <a:buChar char="Ø"/>
            </a:pPr>
            <a:r>
              <a:rPr lang="fr-FR" dirty="0"/>
              <a:t>joberesto.com</a:t>
            </a:r>
          </a:p>
          <a:p>
            <a:pPr>
              <a:buFont typeface="Wingdings"/>
              <a:buChar char="Ø"/>
            </a:pPr>
            <a:r>
              <a:rPr lang="fr-FR" dirty="0"/>
              <a:t>hotel-et-toque-job.fr</a:t>
            </a:r>
          </a:p>
          <a:p>
            <a:pPr>
              <a:buFont typeface="Wingdings"/>
              <a:buChar char="Ø"/>
            </a:pPr>
            <a:r>
              <a:rPr lang="fr-FR" dirty="0"/>
              <a:t>resoemploi.fr</a:t>
            </a:r>
          </a:p>
          <a:p>
            <a:pPr>
              <a:buFont typeface="Wingdings"/>
              <a:buChar char="Ø"/>
            </a:pPr>
            <a:r>
              <a:rPr lang="fr-FR" dirty="0">
                <a:hlinkClick r:id="rId2"/>
              </a:rPr>
              <a:t>www.lhotellerie-restauration.fr</a:t>
            </a:r>
            <a:endParaRPr lang="fr-FR" dirty="0"/>
          </a:p>
          <a:p>
            <a:pPr>
              <a:buFont typeface="Wingdings"/>
              <a:buChar char="Ø"/>
            </a:pPr>
            <a:r>
              <a:rPr lang="fr-FR" dirty="0">
                <a:hlinkClick r:id="rId3"/>
              </a:rPr>
              <a:t>www.emploi-restaurant.fr</a:t>
            </a:r>
            <a:endParaRPr lang="fr-FR" dirty="0"/>
          </a:p>
          <a:p>
            <a:pPr>
              <a:buNone/>
            </a:pPr>
            <a:endParaRPr lang="fr-FR" dirty="0"/>
          </a:p>
        </p:txBody>
      </p:sp>
      <p:sp>
        <p:nvSpPr>
          <p:cNvPr id="4" name="ZoneTexte 3"/>
          <p:cNvSpPr txBox="1"/>
          <p:nvPr/>
        </p:nvSpPr>
        <p:spPr>
          <a:xfrm>
            <a:off x="539552" y="332656"/>
            <a:ext cx="7992888" cy="1077218"/>
          </a:xfrm>
          <a:prstGeom prst="rect">
            <a:avLst/>
          </a:prstGeom>
          <a:noFill/>
        </p:spPr>
        <p:txBody>
          <a:bodyPr wrap="square" rtlCol="0">
            <a:spAutoFit/>
          </a:bodyPr>
          <a:lstStyle/>
          <a:p>
            <a:pPr algn="ctr"/>
            <a:r>
              <a:rPr lang="fr-FR" sz="3200" b="1" dirty="0"/>
              <a:t>AGENCES D’INTERIM SPECIALISEES</a:t>
            </a:r>
          </a:p>
          <a:p>
            <a:pPr algn="ctr"/>
            <a:r>
              <a:rPr lang="fr-FR" sz="3200" b="1" dirty="0"/>
              <a:t>ET SITES DE RECRUTEMENT DEDIES</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Résultat de recherche d'images pour &quot;logo agence interi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Résultat de recherche d'images pour &quot;logo agence interi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66" name="Picture 6" descr="http://services.e-pro.fr/fiche/logo/87589/1456232723_87589_logo-manpower-belfort-agence-rue-thiers.png"/>
          <p:cNvPicPr>
            <a:picLocks noChangeAspect="1" noChangeArrowheads="1"/>
          </p:cNvPicPr>
          <p:nvPr/>
        </p:nvPicPr>
        <p:blipFill>
          <a:blip r:embed="rId2" cstate="print"/>
          <a:srcRect/>
          <a:stretch>
            <a:fillRect/>
          </a:stretch>
        </p:blipFill>
        <p:spPr bwMode="auto">
          <a:xfrm>
            <a:off x="323528" y="980728"/>
            <a:ext cx="2543175" cy="1647825"/>
          </a:xfrm>
          <a:prstGeom prst="rect">
            <a:avLst/>
          </a:prstGeom>
          <a:noFill/>
        </p:spPr>
      </p:pic>
      <p:pic>
        <p:nvPicPr>
          <p:cNvPr id="66568" name="Picture 8" descr="Résultat de recherche d'images pour &quot;logo agence interim&quot;"/>
          <p:cNvPicPr>
            <a:picLocks noChangeAspect="1" noChangeArrowheads="1"/>
          </p:cNvPicPr>
          <p:nvPr/>
        </p:nvPicPr>
        <p:blipFill>
          <a:blip r:embed="rId3" cstate="print"/>
          <a:srcRect/>
          <a:stretch>
            <a:fillRect/>
          </a:stretch>
        </p:blipFill>
        <p:spPr bwMode="auto">
          <a:xfrm>
            <a:off x="5220072" y="692696"/>
            <a:ext cx="3147467" cy="3147468"/>
          </a:xfrm>
          <a:prstGeom prst="rect">
            <a:avLst/>
          </a:prstGeom>
          <a:noFill/>
        </p:spPr>
      </p:pic>
      <p:pic>
        <p:nvPicPr>
          <p:cNvPr id="66570" name="Picture 10" descr="Résultat de recherche d'images pour &quot;logo agence interim&quot;"/>
          <p:cNvPicPr>
            <a:picLocks noChangeAspect="1" noChangeArrowheads="1"/>
          </p:cNvPicPr>
          <p:nvPr/>
        </p:nvPicPr>
        <p:blipFill>
          <a:blip r:embed="rId4" cstate="print"/>
          <a:srcRect/>
          <a:stretch>
            <a:fillRect/>
          </a:stretch>
        </p:blipFill>
        <p:spPr bwMode="auto">
          <a:xfrm>
            <a:off x="323528" y="5589240"/>
            <a:ext cx="4860412" cy="1014611"/>
          </a:xfrm>
          <a:prstGeom prst="rect">
            <a:avLst/>
          </a:prstGeom>
          <a:noFill/>
        </p:spPr>
      </p:pic>
      <p:sp>
        <p:nvSpPr>
          <p:cNvPr id="66572" name="AutoShape 12" descr="Résultat de recherche d'images pour &quot;logo soshc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74" name="AutoShape 14" descr="Résultat de recherche d'images pour &quot;logo soshc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76" name="AutoShape 16" descr="Résultat de recherche d'images pour &quot;logo soshc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78" name="Picture 18" descr="Résultat de recherche d'images pour &quot;logo soshcr&quot;"/>
          <p:cNvPicPr>
            <a:picLocks noChangeAspect="1" noChangeArrowheads="1"/>
          </p:cNvPicPr>
          <p:nvPr/>
        </p:nvPicPr>
        <p:blipFill>
          <a:blip r:embed="rId5" cstate="print"/>
          <a:srcRect/>
          <a:stretch>
            <a:fillRect/>
          </a:stretch>
        </p:blipFill>
        <p:spPr bwMode="auto">
          <a:xfrm>
            <a:off x="6516216" y="3535021"/>
            <a:ext cx="2081121" cy="3322979"/>
          </a:xfrm>
          <a:prstGeom prst="rect">
            <a:avLst/>
          </a:prstGeom>
          <a:noFill/>
        </p:spPr>
      </p:pic>
      <p:pic>
        <p:nvPicPr>
          <p:cNvPr id="66580" name="Picture 20" descr="Résultat de recherche d'images pour &quot;logo soshcr&quot;"/>
          <p:cNvPicPr>
            <a:picLocks noChangeAspect="1" noChangeArrowheads="1"/>
          </p:cNvPicPr>
          <p:nvPr/>
        </p:nvPicPr>
        <p:blipFill>
          <a:blip r:embed="rId6" cstate="print"/>
          <a:srcRect/>
          <a:stretch>
            <a:fillRect/>
          </a:stretch>
        </p:blipFill>
        <p:spPr bwMode="auto">
          <a:xfrm>
            <a:off x="1619672" y="3068960"/>
            <a:ext cx="3196122" cy="1856210"/>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lstStyle/>
          <a:p>
            <a:pPr algn="ctr"/>
            <a:r>
              <a:rPr lang="fr-FR" dirty="0"/>
              <a:t>Restaurant Traditionnel</a:t>
            </a:r>
          </a:p>
        </p:txBody>
      </p:sp>
      <p:pic>
        <p:nvPicPr>
          <p:cNvPr id="16386" name="Picture 2" descr="Résultat de recherche d'images pour &quot;organigramme restaurant traditionnel&quot;"/>
          <p:cNvPicPr>
            <a:picLocks noChangeAspect="1" noChangeArrowheads="1"/>
          </p:cNvPicPr>
          <p:nvPr/>
        </p:nvPicPr>
        <p:blipFill>
          <a:blip r:embed="rId2" cstate="print"/>
          <a:srcRect/>
          <a:stretch>
            <a:fillRect/>
          </a:stretch>
        </p:blipFill>
        <p:spPr bwMode="auto">
          <a:xfrm>
            <a:off x="683568" y="1556792"/>
            <a:ext cx="7905779" cy="5015509"/>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ppt_x"/>
                                          </p:val>
                                        </p:tav>
                                        <p:tav tm="100000">
                                          <p:val>
                                            <p:strVal val="#ppt_x"/>
                                          </p:val>
                                        </p:tav>
                                      </p:tavLst>
                                    </p:anim>
                                    <p:anim calcmode="lin" valueType="num">
                                      <p:cBhvr additive="base">
                                        <p:cTn id="13"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820472" cy="461665"/>
          </a:xfrm>
          <a:prstGeom prst="rect">
            <a:avLst/>
          </a:prstGeom>
          <a:noFill/>
        </p:spPr>
        <p:txBody>
          <a:bodyPr wrap="square" rtlCol="0">
            <a:spAutoFit/>
          </a:bodyPr>
          <a:lstStyle/>
          <a:p>
            <a:pPr algn="ctr"/>
            <a:r>
              <a:rPr lang="fr-FR" sz="2400" b="1" dirty="0"/>
              <a:t> Comment diffuser ma candidature?</a:t>
            </a:r>
          </a:p>
        </p:txBody>
      </p:sp>
      <p:sp>
        <p:nvSpPr>
          <p:cNvPr id="5" name="ZoneTexte 4"/>
          <p:cNvSpPr txBox="1"/>
          <p:nvPr/>
        </p:nvSpPr>
        <p:spPr>
          <a:xfrm rot="19876911">
            <a:off x="237480" y="1497549"/>
            <a:ext cx="2664296" cy="1200329"/>
          </a:xfrm>
          <a:prstGeom prst="rect">
            <a:avLst/>
          </a:prstGeom>
          <a:noFill/>
        </p:spPr>
        <p:txBody>
          <a:bodyPr wrap="square" rtlCol="0">
            <a:spAutoFit/>
          </a:bodyPr>
          <a:lstStyle/>
          <a:p>
            <a:r>
              <a:rPr lang="fr-FR" dirty="0"/>
              <a:t>Mise en ligne de mon CV sur mon espace personnel                et réponse aux offres…</a:t>
            </a:r>
          </a:p>
        </p:txBody>
      </p:sp>
      <p:pic>
        <p:nvPicPr>
          <p:cNvPr id="6" name="Picture 2" descr="http://media2.picsearch.com/is?Qyegqyr5igKXioH5HaBsM_Cx173SKGwyZxx5cWnWxEw&amp;height=179"/>
          <p:cNvPicPr>
            <a:picLocks noChangeAspect="1" noChangeArrowheads="1"/>
          </p:cNvPicPr>
          <p:nvPr/>
        </p:nvPicPr>
        <p:blipFill>
          <a:blip r:embed="rId2" cstate="print"/>
          <a:srcRect/>
          <a:stretch>
            <a:fillRect/>
          </a:stretch>
        </p:blipFill>
        <p:spPr bwMode="auto">
          <a:xfrm rot="19720705">
            <a:off x="1521800" y="2022349"/>
            <a:ext cx="494604" cy="316193"/>
          </a:xfrm>
          <a:prstGeom prst="rect">
            <a:avLst/>
          </a:prstGeom>
          <a:noFill/>
        </p:spPr>
      </p:pic>
      <p:sp>
        <p:nvSpPr>
          <p:cNvPr id="7" name="ZoneTexte 6"/>
          <p:cNvSpPr txBox="1"/>
          <p:nvPr/>
        </p:nvSpPr>
        <p:spPr>
          <a:xfrm rot="1090312">
            <a:off x="5139228" y="1967041"/>
            <a:ext cx="3240360" cy="923330"/>
          </a:xfrm>
          <a:prstGeom prst="rect">
            <a:avLst/>
          </a:prstGeom>
          <a:noFill/>
        </p:spPr>
        <p:txBody>
          <a:bodyPr wrap="square" rtlCol="0">
            <a:spAutoFit/>
          </a:bodyPr>
          <a:lstStyle/>
          <a:p>
            <a:r>
              <a:rPr lang="fr-FR" dirty="0"/>
              <a:t>Inscription et renseignement de mon profil sur des sites dédiés…</a:t>
            </a:r>
          </a:p>
        </p:txBody>
      </p:sp>
      <p:sp>
        <p:nvSpPr>
          <p:cNvPr id="8" name="ZoneTexte 7"/>
          <p:cNvSpPr txBox="1"/>
          <p:nvPr/>
        </p:nvSpPr>
        <p:spPr>
          <a:xfrm>
            <a:off x="1043608" y="3356992"/>
            <a:ext cx="4824536" cy="3416320"/>
          </a:xfrm>
          <a:prstGeom prst="rect">
            <a:avLst/>
          </a:prstGeom>
          <a:noFill/>
        </p:spPr>
        <p:txBody>
          <a:bodyPr wrap="square" rtlCol="0">
            <a:spAutoFit/>
          </a:bodyPr>
          <a:lstStyle/>
          <a:p>
            <a:r>
              <a:rPr lang="fr-FR" dirty="0"/>
              <a:t>Visite et diffusion de mon CV dans des salons de recrutement.</a:t>
            </a:r>
          </a:p>
          <a:p>
            <a:endParaRPr lang="fr-FR" dirty="0"/>
          </a:p>
          <a:p>
            <a:r>
              <a:rPr lang="fr-FR" dirty="0"/>
              <a:t>Par exemple:</a:t>
            </a:r>
          </a:p>
          <a:p>
            <a:pPr>
              <a:buFont typeface="Wingdings"/>
              <a:buChar char="Ø"/>
            </a:pPr>
            <a:r>
              <a:rPr lang="fr-FR" dirty="0"/>
              <a:t> Salon LHR 2017: Jeudi 21 Septembre</a:t>
            </a:r>
          </a:p>
          <a:p>
            <a:r>
              <a:rPr lang="fr-FR" dirty="0"/>
              <a:t>CENTQUATRE, Rue d’Aubervilliers – PARIS</a:t>
            </a:r>
          </a:p>
          <a:p>
            <a:endParaRPr lang="fr-FR" dirty="0"/>
          </a:p>
          <a:p>
            <a:pPr>
              <a:buFont typeface="Wingdings"/>
              <a:buChar char="Ø"/>
            </a:pPr>
            <a:r>
              <a:rPr lang="fr-FR" dirty="0"/>
              <a:t> Paris Pour l’Emploi: 5 – 6 Octobre 2017</a:t>
            </a:r>
          </a:p>
          <a:p>
            <a:r>
              <a:rPr lang="fr-FR" dirty="0"/>
              <a:t>PLACE DE LA CONCORDE – PARIS</a:t>
            </a:r>
          </a:p>
          <a:p>
            <a:endParaRPr lang="fr-FR" dirty="0"/>
          </a:p>
          <a:p>
            <a:r>
              <a:rPr lang="fr-FR" dirty="0"/>
              <a:t>Mais aussi d’autres salons qui auront lieu dans l’année…</a:t>
            </a:r>
          </a:p>
        </p:txBody>
      </p:sp>
      <p:sp>
        <p:nvSpPr>
          <p:cNvPr id="9" name="Rectangle à coins arrondis 8"/>
          <p:cNvSpPr/>
          <p:nvPr/>
        </p:nvSpPr>
        <p:spPr>
          <a:xfrm rot="19883096">
            <a:off x="104383" y="1582847"/>
            <a:ext cx="2808312"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rot="1094184">
            <a:off x="5065153" y="1702272"/>
            <a:ext cx="3456384" cy="1405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899592" y="3068960"/>
            <a:ext cx="5256584" cy="3789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516216" y="4005064"/>
            <a:ext cx="2304256"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588224" y="4221088"/>
            <a:ext cx="2088232" cy="1200329"/>
          </a:xfrm>
          <a:prstGeom prst="rect">
            <a:avLst/>
          </a:prstGeom>
          <a:noFill/>
        </p:spPr>
        <p:txBody>
          <a:bodyPr wrap="square" rtlCol="0">
            <a:spAutoFit/>
          </a:bodyPr>
          <a:lstStyle/>
          <a:p>
            <a:r>
              <a:rPr lang="fr-FR" dirty="0"/>
              <a:t>Candidatures spontanées, directement dans les entreprises…</a:t>
            </a: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20888"/>
            <a:ext cx="8229600" cy="1143000"/>
          </a:xfrm>
        </p:spPr>
        <p:txBody>
          <a:bodyPr/>
          <a:lstStyle/>
          <a:p>
            <a:pPr algn="ctr"/>
            <a:r>
              <a:rPr lang="fr-FR" dirty="0"/>
              <a:t>Quelle formation choisir?</a:t>
            </a:r>
          </a:p>
        </p:txBody>
      </p:sp>
    </p:spTree>
  </p:cSld>
  <p:clrMapOvr>
    <a:masterClrMapping/>
  </p:clrMapOvr>
  <p:transition advClick="0" advTm="10000">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476672"/>
            <a:ext cx="8229600" cy="5832688"/>
          </a:xfrm>
        </p:spPr>
        <p:txBody>
          <a:bodyPr>
            <a:normAutofit/>
          </a:bodyPr>
          <a:lstStyle/>
          <a:p>
            <a:r>
              <a:rPr lang="fr-FR" sz="1900" dirty="0">
                <a:latin typeface="+mj-lt"/>
              </a:rPr>
              <a:t>le</a:t>
            </a:r>
            <a:r>
              <a:rPr lang="fr-FR" sz="1900" dirty="0">
                <a:solidFill>
                  <a:schemeClr val="accent5">
                    <a:lumMod val="50000"/>
                  </a:schemeClr>
                </a:solidFill>
                <a:latin typeface="+mj-lt"/>
              </a:rPr>
              <a:t> </a:t>
            </a:r>
            <a:r>
              <a:rPr lang="fr-FR" sz="1900" u="sng" dirty="0">
                <a:latin typeface="+mj-lt"/>
                <a:hlinkClick r:id="rId2"/>
              </a:rPr>
              <a:t>contrat d’apprentissage</a:t>
            </a:r>
            <a:r>
              <a:rPr lang="fr-FR" sz="1900" dirty="0">
                <a:latin typeface="+mj-lt"/>
              </a:rPr>
              <a:t> : les cours sont dispensés dans un CFA (Centre de Formations d’Apprentis). Vous êtes un salarié de l’entreprise, et bénéficiez d’un contrat de travail, qui peut varier de 1 à 3 ans en fonction du type de profession et de la qualification préparée, jusqu’à 4 ans si vous êtes travailleur handicapé. La rémunération correspond à un pourcentage du SMIC, calculé en fonction de votre âge et de votre niveau de formation.</a:t>
            </a:r>
          </a:p>
          <a:p>
            <a:endParaRPr lang="fr-FR" sz="1900" dirty="0">
              <a:latin typeface="+mj-lt"/>
            </a:endParaRPr>
          </a:p>
          <a:p>
            <a:r>
              <a:rPr lang="fr-FR" sz="1900" dirty="0">
                <a:latin typeface="+mj-lt"/>
              </a:rPr>
              <a:t>le </a:t>
            </a:r>
            <a:r>
              <a:rPr lang="fr-FR" sz="1900" u="sng" dirty="0">
                <a:solidFill>
                  <a:schemeClr val="accent5">
                    <a:lumMod val="50000"/>
                  </a:schemeClr>
                </a:solidFill>
                <a:latin typeface="+mj-lt"/>
                <a:hlinkClick r:id="rId3"/>
              </a:rPr>
              <a:t>contrat de professionnalisation</a:t>
            </a:r>
            <a:r>
              <a:rPr lang="fr-FR" sz="1900" dirty="0">
                <a:latin typeface="+mj-lt"/>
              </a:rPr>
              <a:t> : vous suivez des cours dispensés dans un organisme de formation. En entreprise, vous êtes salarié en contrat à durée déterminée, pour une période allant de 6 à 12 mois, avec un maximum de 24 mois pour des publics et des qualifications spécifiques. Vous pouvez être encadré par un tuteur. La rémunération est déterminée en fonction de votre âge et de votre niveau de formation.</a:t>
            </a:r>
          </a:p>
          <a:p>
            <a:endParaRPr lang="fr-FR" sz="1900" dirty="0">
              <a:latin typeface="+mj-lt"/>
            </a:endParaRPr>
          </a:p>
          <a:p>
            <a:r>
              <a:rPr lang="fr-FR" sz="1900" dirty="0">
                <a:latin typeface="+mj-lt"/>
              </a:rPr>
              <a:t>le</a:t>
            </a:r>
            <a:r>
              <a:rPr lang="fr-FR" sz="1900" dirty="0">
                <a:solidFill>
                  <a:schemeClr val="accent5">
                    <a:lumMod val="75000"/>
                  </a:schemeClr>
                </a:solidFill>
                <a:latin typeface="+mj-lt"/>
              </a:rPr>
              <a:t> </a:t>
            </a:r>
            <a:r>
              <a:rPr lang="fr-FR" sz="1900" u="sng" dirty="0">
                <a:solidFill>
                  <a:schemeClr val="accent5">
                    <a:lumMod val="50000"/>
                  </a:schemeClr>
                </a:solidFill>
                <a:latin typeface="+mj-lt"/>
              </a:rPr>
              <a:t>Certificat de Qualification Professionnel </a:t>
            </a:r>
            <a:r>
              <a:rPr lang="fr-FR" sz="1900" b="1" dirty="0">
                <a:latin typeface="+mj-lt"/>
              </a:rPr>
              <a:t>(CQP)</a:t>
            </a:r>
            <a:r>
              <a:rPr lang="fr-FR" sz="1900" dirty="0">
                <a:latin typeface="+mj-lt"/>
              </a:rPr>
              <a:t> : c’est une certification créée et délivrée par le Comité National de Partenariat d’Entreprise dans l’Industrie de l’Hôtellerie (CNPE/IH). Il a été conçu pour valider les acquis professionnels d’un métier. Il se prépare en un an, sous statut salarié et en alternance dans une entreprise d’accueil et un centre de formation.</a:t>
            </a:r>
          </a:p>
          <a:p>
            <a:endParaRPr lang="fr-FR" dirty="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pPr algn="ctr"/>
            <a:r>
              <a:rPr lang="fr-FR" dirty="0"/>
              <a:t>Restaurant </a:t>
            </a:r>
            <a:r>
              <a:rPr lang="fr-FR" dirty="0" err="1"/>
              <a:t>Fast</a:t>
            </a:r>
            <a:r>
              <a:rPr lang="fr-FR" dirty="0"/>
              <a:t> Food</a:t>
            </a:r>
          </a:p>
        </p:txBody>
      </p:sp>
      <p:pic>
        <p:nvPicPr>
          <p:cNvPr id="18434" name="Picture 2" descr="Résultat de recherche d'images pour &quot;organigramme mcdo&quot;"/>
          <p:cNvPicPr>
            <a:picLocks noChangeAspect="1" noChangeArrowheads="1"/>
          </p:cNvPicPr>
          <p:nvPr/>
        </p:nvPicPr>
        <p:blipFill>
          <a:blip r:embed="rId2" cstate="print"/>
          <a:srcRect/>
          <a:stretch>
            <a:fillRect/>
          </a:stretch>
        </p:blipFill>
        <p:spPr bwMode="auto">
          <a:xfrm>
            <a:off x="1187624" y="1340768"/>
            <a:ext cx="6624736" cy="5517232"/>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ppt_x"/>
                                          </p:val>
                                        </p:tav>
                                        <p:tav tm="100000">
                                          <p:val>
                                            <p:strVal val="#ppt_x"/>
                                          </p:val>
                                        </p:tav>
                                      </p:tavLst>
                                    </p:anim>
                                    <p:anim calcmode="lin" valueType="num">
                                      <p:cBhvr additive="base">
                                        <p:cTn id="13"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Restaurant Scolaire</a:t>
            </a:r>
            <a:br>
              <a:rPr lang="fr-FR" dirty="0"/>
            </a:br>
            <a:endParaRPr lang="fr-FR" dirty="0"/>
          </a:p>
        </p:txBody>
      </p:sp>
      <p:sp>
        <p:nvSpPr>
          <p:cNvPr id="4" name="Ellipse 3"/>
          <p:cNvSpPr/>
          <p:nvPr/>
        </p:nvSpPr>
        <p:spPr>
          <a:xfrm>
            <a:off x="611560" y="1484784"/>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MAIRE</a:t>
            </a:r>
          </a:p>
        </p:txBody>
      </p:sp>
      <p:cxnSp>
        <p:nvCxnSpPr>
          <p:cNvPr id="6" name="Connecteur droit avec flèche 5"/>
          <p:cNvCxnSpPr/>
          <p:nvPr/>
        </p:nvCxnSpPr>
        <p:spPr>
          <a:xfrm>
            <a:off x="2267744" y="2348880"/>
            <a:ext cx="19442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211960" y="2204864"/>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Direction des services</a:t>
            </a:r>
          </a:p>
        </p:txBody>
      </p:sp>
      <p:cxnSp>
        <p:nvCxnSpPr>
          <p:cNvPr id="12" name="Connecteur droit avec flèche 11"/>
          <p:cNvCxnSpPr>
            <a:stCxn id="9" idx="6"/>
          </p:cNvCxnSpPr>
          <p:nvPr/>
        </p:nvCxnSpPr>
        <p:spPr>
          <a:xfrm>
            <a:off x="5940152" y="2636912"/>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6300192" y="321297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Responsable du service cantine</a:t>
            </a:r>
          </a:p>
        </p:txBody>
      </p:sp>
      <p:cxnSp>
        <p:nvCxnSpPr>
          <p:cNvPr id="15" name="Connecteur droit avec flèche 14"/>
          <p:cNvCxnSpPr>
            <a:stCxn id="13" idx="4"/>
          </p:cNvCxnSpPr>
          <p:nvPr/>
        </p:nvCxnSpPr>
        <p:spPr>
          <a:xfrm flipH="1">
            <a:off x="6660232" y="4293096"/>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5652120" y="4653136"/>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Chef de cuisine</a:t>
            </a:r>
          </a:p>
        </p:txBody>
      </p:sp>
      <p:cxnSp>
        <p:nvCxnSpPr>
          <p:cNvPr id="18" name="Connecteur droit avec flèche 17"/>
          <p:cNvCxnSpPr>
            <a:stCxn id="16" idx="2"/>
          </p:cNvCxnSpPr>
          <p:nvPr/>
        </p:nvCxnSpPr>
        <p:spPr>
          <a:xfrm flipH="1" flipV="1">
            <a:off x="3851920" y="4149080"/>
            <a:ext cx="180020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6" idx="2"/>
          </p:cNvCxnSpPr>
          <p:nvPr/>
        </p:nvCxnSpPr>
        <p:spPr>
          <a:xfrm flipH="1">
            <a:off x="3059832" y="5157192"/>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6" idx="2"/>
          </p:cNvCxnSpPr>
          <p:nvPr/>
        </p:nvCxnSpPr>
        <p:spPr>
          <a:xfrm flipH="1">
            <a:off x="2051720" y="5157192"/>
            <a:ext cx="360040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339752" y="3861048"/>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Equipier</a:t>
            </a:r>
          </a:p>
        </p:txBody>
      </p:sp>
      <p:sp>
        <p:nvSpPr>
          <p:cNvPr id="25" name="Ellipse 24"/>
          <p:cNvSpPr/>
          <p:nvPr/>
        </p:nvSpPr>
        <p:spPr>
          <a:xfrm>
            <a:off x="1331640" y="4797152"/>
            <a:ext cx="165618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t>Equipier</a:t>
            </a:r>
          </a:p>
          <a:p>
            <a:pPr algn="ctr"/>
            <a:endParaRPr lang="fr-FR" dirty="0"/>
          </a:p>
        </p:txBody>
      </p:sp>
      <p:sp>
        <p:nvSpPr>
          <p:cNvPr id="26" name="Ellipse 25"/>
          <p:cNvSpPr/>
          <p:nvPr/>
        </p:nvSpPr>
        <p:spPr>
          <a:xfrm>
            <a:off x="467544" y="5589240"/>
            <a:ext cx="151216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t>Equipier</a:t>
            </a:r>
          </a:p>
          <a:p>
            <a:pPr algn="ctr"/>
            <a:endParaRPr lang="fr-FR" dirty="0"/>
          </a:p>
        </p:txBody>
      </p: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3" grpId="0" animBg="1"/>
      <p:bldP spid="16"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1331640" y="3789040"/>
            <a:ext cx="144016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491880" y="4149080"/>
            <a:ext cx="2304256"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444208" y="3717032"/>
            <a:ext cx="180020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419872" y="1772816"/>
            <a:ext cx="230425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pPr algn="ctr"/>
            <a:r>
              <a:rPr lang="fr-FR" dirty="0"/>
              <a:t>Restaurant d’entreprise</a:t>
            </a:r>
            <a:br>
              <a:rPr lang="fr-FR" dirty="0"/>
            </a:br>
            <a:endParaRPr lang="fr-FR" dirty="0"/>
          </a:p>
        </p:txBody>
      </p:sp>
      <p:sp>
        <p:nvSpPr>
          <p:cNvPr id="5" name="ZoneTexte 4"/>
          <p:cNvSpPr txBox="1"/>
          <p:nvPr/>
        </p:nvSpPr>
        <p:spPr>
          <a:xfrm>
            <a:off x="3707904" y="1772816"/>
            <a:ext cx="1728192" cy="646331"/>
          </a:xfrm>
          <a:prstGeom prst="rect">
            <a:avLst/>
          </a:prstGeom>
          <a:noFill/>
        </p:spPr>
        <p:txBody>
          <a:bodyPr wrap="square" rtlCol="0">
            <a:spAutoFit/>
          </a:bodyPr>
          <a:lstStyle/>
          <a:p>
            <a:pPr algn="ctr"/>
            <a:r>
              <a:rPr lang="fr-FR" dirty="0"/>
              <a:t>Direction de l’établissement</a:t>
            </a:r>
          </a:p>
        </p:txBody>
      </p:sp>
      <p:sp>
        <p:nvSpPr>
          <p:cNvPr id="6" name="ZoneTexte 5"/>
          <p:cNvSpPr txBox="1"/>
          <p:nvPr/>
        </p:nvSpPr>
        <p:spPr>
          <a:xfrm>
            <a:off x="1115616" y="3861048"/>
            <a:ext cx="1944216" cy="369332"/>
          </a:xfrm>
          <a:prstGeom prst="rect">
            <a:avLst/>
          </a:prstGeom>
          <a:noFill/>
        </p:spPr>
        <p:txBody>
          <a:bodyPr wrap="square" rtlCol="0">
            <a:spAutoFit/>
          </a:bodyPr>
          <a:lstStyle/>
          <a:p>
            <a:pPr algn="ctr"/>
            <a:r>
              <a:rPr lang="fr-FR" dirty="0"/>
              <a:t>CHEF DE CUISINE</a:t>
            </a:r>
          </a:p>
        </p:txBody>
      </p:sp>
      <p:sp>
        <p:nvSpPr>
          <p:cNvPr id="7" name="ZoneTexte 6"/>
          <p:cNvSpPr txBox="1"/>
          <p:nvPr/>
        </p:nvSpPr>
        <p:spPr>
          <a:xfrm>
            <a:off x="6444208" y="4005064"/>
            <a:ext cx="1872208" cy="369332"/>
          </a:xfrm>
          <a:prstGeom prst="rect">
            <a:avLst/>
          </a:prstGeom>
          <a:noFill/>
        </p:spPr>
        <p:txBody>
          <a:bodyPr wrap="square" rtlCol="0">
            <a:spAutoFit/>
          </a:bodyPr>
          <a:lstStyle/>
          <a:p>
            <a:pPr algn="ctr"/>
            <a:r>
              <a:rPr lang="fr-FR" dirty="0"/>
              <a:t>CHEF DE SALLE</a:t>
            </a:r>
          </a:p>
        </p:txBody>
      </p:sp>
      <p:sp>
        <p:nvSpPr>
          <p:cNvPr id="8" name="ZoneTexte 7"/>
          <p:cNvSpPr txBox="1"/>
          <p:nvPr/>
        </p:nvSpPr>
        <p:spPr>
          <a:xfrm>
            <a:off x="3635896" y="4725144"/>
            <a:ext cx="2016224" cy="830997"/>
          </a:xfrm>
          <a:prstGeom prst="rect">
            <a:avLst/>
          </a:prstGeom>
          <a:noFill/>
        </p:spPr>
        <p:txBody>
          <a:bodyPr wrap="square" rtlCol="0">
            <a:spAutoFit/>
          </a:bodyPr>
          <a:lstStyle/>
          <a:p>
            <a:pPr algn="ctr"/>
            <a:r>
              <a:rPr lang="fr-FR" sz="1600" dirty="0"/>
              <a:t>EMPLOYES POLYVALENTS DE RESTAURATION</a:t>
            </a:r>
          </a:p>
        </p:txBody>
      </p:sp>
      <p:sp>
        <p:nvSpPr>
          <p:cNvPr id="13" name="Flèche vers le bas 12"/>
          <p:cNvSpPr/>
          <p:nvPr/>
        </p:nvSpPr>
        <p:spPr>
          <a:xfrm rot="3080397">
            <a:off x="5971290" y="4418824"/>
            <a:ext cx="583867" cy="544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8471281">
            <a:off x="2833597" y="4373143"/>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41195">
            <a:off x="2555776" y="2420888"/>
            <a:ext cx="864096"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rot="19442348">
            <a:off x="5796136" y="2492896"/>
            <a:ext cx="86409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1" grpId="0" animBg="1"/>
      <p:bldP spid="10" grpId="0" animBg="1"/>
      <p:bldP spid="2" grpId="0"/>
      <p:bldP spid="5" grpId="0"/>
      <p:bldP spid="6" grpId="0"/>
      <p:bldP spid="7" grpId="0"/>
      <p:bldP spid="8" grpId="0"/>
      <p:bldP spid="13" grpId="0" animBg="1"/>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0728"/>
            <a:ext cx="8229600" cy="1143000"/>
          </a:xfrm>
        </p:spPr>
        <p:txBody>
          <a:bodyPr>
            <a:normAutofit fontScale="90000"/>
          </a:bodyPr>
          <a:lstStyle/>
          <a:p>
            <a:pPr algn="ctr"/>
            <a:r>
              <a:rPr lang="fr-FR" dirty="0"/>
              <a:t>Restaurant en milieu hospitalier ou  maison de retraite</a:t>
            </a:r>
            <a:br>
              <a:rPr lang="fr-FR" dirty="0"/>
            </a:br>
            <a:endParaRPr lang="fr-FR" dirty="0"/>
          </a:p>
        </p:txBody>
      </p:sp>
      <p:sp>
        <p:nvSpPr>
          <p:cNvPr id="5" name="Ellipse 4"/>
          <p:cNvSpPr/>
          <p:nvPr/>
        </p:nvSpPr>
        <p:spPr>
          <a:xfrm>
            <a:off x="1619672" y="2564904"/>
            <a:ext cx="230425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Responsable du service restauration</a:t>
            </a:r>
          </a:p>
        </p:txBody>
      </p:sp>
      <p:sp>
        <p:nvSpPr>
          <p:cNvPr id="6" name="Ellipse 5"/>
          <p:cNvSpPr/>
          <p:nvPr/>
        </p:nvSpPr>
        <p:spPr>
          <a:xfrm>
            <a:off x="3707904" y="1556792"/>
            <a:ext cx="33843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DIRECTION DE L’ETABLISSEMENT</a:t>
            </a:r>
          </a:p>
        </p:txBody>
      </p:sp>
      <p:sp>
        <p:nvSpPr>
          <p:cNvPr id="7" name="Ellipse 6"/>
          <p:cNvSpPr/>
          <p:nvPr/>
        </p:nvSpPr>
        <p:spPr>
          <a:xfrm>
            <a:off x="4499992" y="3284984"/>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Chef de cuisine</a:t>
            </a:r>
          </a:p>
        </p:txBody>
      </p:sp>
      <p:sp>
        <p:nvSpPr>
          <p:cNvPr id="8" name="Ellipse 7"/>
          <p:cNvSpPr/>
          <p:nvPr/>
        </p:nvSpPr>
        <p:spPr>
          <a:xfrm>
            <a:off x="6876256" y="5517232"/>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Equipier</a:t>
            </a:r>
          </a:p>
        </p:txBody>
      </p:sp>
      <p:sp>
        <p:nvSpPr>
          <p:cNvPr id="9" name="Ellipse 8"/>
          <p:cNvSpPr/>
          <p:nvPr/>
        </p:nvSpPr>
        <p:spPr>
          <a:xfrm>
            <a:off x="4427984" y="5517232"/>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Equipier</a:t>
            </a:r>
          </a:p>
        </p:txBody>
      </p:sp>
      <p:sp>
        <p:nvSpPr>
          <p:cNvPr id="10" name="Ellipse 9"/>
          <p:cNvSpPr/>
          <p:nvPr/>
        </p:nvSpPr>
        <p:spPr>
          <a:xfrm>
            <a:off x="2051720" y="5445224"/>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Equipier</a:t>
            </a:r>
          </a:p>
        </p:txBody>
      </p:sp>
      <p:cxnSp>
        <p:nvCxnSpPr>
          <p:cNvPr id="12" name="Connecteur droit avec flèche 11"/>
          <p:cNvCxnSpPr>
            <a:stCxn id="6" idx="3"/>
            <a:endCxn id="5" idx="7"/>
          </p:cNvCxnSpPr>
          <p:nvPr/>
        </p:nvCxnSpPr>
        <p:spPr>
          <a:xfrm flipH="1">
            <a:off x="3586477" y="2540195"/>
            <a:ext cx="617058" cy="182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5" idx="4"/>
          </p:cNvCxnSpPr>
          <p:nvPr/>
        </p:nvCxnSpPr>
        <p:spPr>
          <a:xfrm>
            <a:off x="2771800" y="3645024"/>
            <a:ext cx="172819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7" idx="4"/>
            <a:endCxn id="10" idx="7"/>
          </p:cNvCxnSpPr>
          <p:nvPr/>
        </p:nvCxnSpPr>
        <p:spPr>
          <a:xfrm flipH="1">
            <a:off x="3342436" y="4293096"/>
            <a:ext cx="1985648" cy="1236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7" idx="4"/>
            <a:endCxn id="9" idx="0"/>
          </p:cNvCxnSpPr>
          <p:nvPr/>
        </p:nvCxnSpPr>
        <p:spPr>
          <a:xfrm flipH="1">
            <a:off x="5184068" y="4293096"/>
            <a:ext cx="14401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7" idx="4"/>
            <a:endCxn id="8" idx="0"/>
          </p:cNvCxnSpPr>
          <p:nvPr/>
        </p:nvCxnSpPr>
        <p:spPr>
          <a:xfrm>
            <a:off x="5328084" y="4293096"/>
            <a:ext cx="230425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8229600" cy="1143000"/>
          </a:xfrm>
        </p:spPr>
        <p:txBody>
          <a:bodyPr/>
          <a:lstStyle/>
          <a:p>
            <a:pPr algn="ctr"/>
            <a:r>
              <a:rPr lang="fr-FR" dirty="0"/>
              <a:t>LES DIFFERENTS POSTES</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983</TotalTime>
  <Words>1133</Words>
  <Application>Microsoft Office PowerPoint</Application>
  <PresentationFormat>Affichage à l'écran (4:3)</PresentationFormat>
  <Paragraphs>214</Paragraphs>
  <Slides>42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Calibri</vt:lpstr>
      <vt:lpstr>Constantia</vt:lpstr>
      <vt:lpstr>Wingdings</vt:lpstr>
      <vt:lpstr>Wingdings 2</vt:lpstr>
      <vt:lpstr>Débit</vt:lpstr>
      <vt:lpstr>Les Métiers de la Restauration et de l’Hôtellerie </vt:lpstr>
      <vt:lpstr>Le Restaurant</vt:lpstr>
      <vt:lpstr>Restaurant Gastronomique </vt:lpstr>
      <vt:lpstr>Restaurant Traditionnel</vt:lpstr>
      <vt:lpstr>Restaurant Fast Food</vt:lpstr>
      <vt:lpstr>Restaurant Scolaire </vt:lpstr>
      <vt:lpstr>Restaurant d’entreprise </vt:lpstr>
      <vt:lpstr>Restaurant en milieu hospitalier ou  maison de retraite </vt:lpstr>
      <vt:lpstr>LES DIFFERENTS POSTES</vt:lpstr>
      <vt:lpstr>SERVEUR - SERVEUSE</vt:lpstr>
      <vt:lpstr>COMMIS DE CUISINE</vt:lpstr>
      <vt:lpstr>EMPLOYE(E) POLYVALENT(E) DE RESTAURATION</vt:lpstr>
      <vt:lpstr>PLONGEUR - PLONGEUSE </vt:lpstr>
      <vt:lpstr>CHEF DE RANG</vt:lpstr>
      <vt:lpstr>MAITRE D’HOTEL</vt:lpstr>
      <vt:lpstr>SECOND DE CUISINE</vt:lpstr>
      <vt:lpstr>CHEF DE CUISINE</vt:lpstr>
      <vt:lpstr>L’HOTEL</vt:lpstr>
      <vt:lpstr>Organigramme d’un hôtel</vt:lpstr>
      <vt:lpstr>LES DIFFERENTS POSTES</vt:lpstr>
      <vt:lpstr>FEMME DE CHAMBRE Valet de chambre</vt:lpstr>
      <vt:lpstr>GROOM - BAGAGISTE</vt:lpstr>
      <vt:lpstr>RECEPTIONNISTE</vt:lpstr>
      <vt:lpstr>GOUVERNANTE</vt:lpstr>
      <vt:lpstr>CONCIERGE</vt:lpstr>
      <vt:lpstr>Les différents groupes  Les enseignes…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savoir…</vt:lpstr>
      <vt:lpstr>INFORMATIONS</vt:lpstr>
      <vt:lpstr>Présentation PowerPoint</vt:lpstr>
      <vt:lpstr>Présentation PowerPoint</vt:lpstr>
      <vt:lpstr>Présentation PowerPoint</vt:lpstr>
      <vt:lpstr>Présentation PowerPoint</vt:lpstr>
      <vt:lpstr>Présentation PowerPoint</vt:lpstr>
      <vt:lpstr>Quelle formation choisir?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Métiers de la Restauration</dc:title>
  <dc:creator>sta</dc:creator>
  <cp:lastModifiedBy>Hocine  Mankour</cp:lastModifiedBy>
  <cp:revision>91</cp:revision>
  <dcterms:created xsi:type="dcterms:W3CDTF">2017-06-12T09:16:33Z</dcterms:created>
  <dcterms:modified xsi:type="dcterms:W3CDTF">2021-07-12T07:30:29Z</dcterms:modified>
</cp:coreProperties>
</file>