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4"/>
  </p:sldMasterIdLst>
  <p:notesMasterIdLst>
    <p:notesMasterId r:id="rId34"/>
  </p:notesMasterIdLst>
  <p:handoutMasterIdLst>
    <p:handoutMasterId r:id="rId35"/>
  </p:handoutMasterIdLst>
  <p:sldIdLst>
    <p:sldId id="1708" r:id="rId5"/>
    <p:sldId id="1780" r:id="rId6"/>
    <p:sldId id="1781" r:id="rId7"/>
    <p:sldId id="1709" r:id="rId8"/>
    <p:sldId id="1782" r:id="rId9"/>
    <p:sldId id="1710" r:id="rId10"/>
    <p:sldId id="1783" r:id="rId11"/>
    <p:sldId id="1711" r:id="rId12"/>
    <p:sldId id="1776" r:id="rId13"/>
    <p:sldId id="1713" r:id="rId14"/>
    <p:sldId id="1714" r:id="rId15"/>
    <p:sldId id="1715" r:id="rId16"/>
    <p:sldId id="1716" r:id="rId17"/>
    <p:sldId id="1717" r:id="rId18"/>
    <p:sldId id="1718" r:id="rId19"/>
    <p:sldId id="1719" r:id="rId20"/>
    <p:sldId id="1779" r:id="rId21"/>
    <p:sldId id="1784" r:id="rId22"/>
    <p:sldId id="1696" r:id="rId23"/>
    <p:sldId id="1676" r:id="rId24"/>
    <p:sldId id="1680" r:id="rId25"/>
    <p:sldId id="1684" r:id="rId26"/>
    <p:sldId id="1691" r:id="rId27"/>
    <p:sldId id="1688" r:id="rId28"/>
    <p:sldId id="1695" r:id="rId29"/>
    <p:sldId id="1681" r:id="rId30"/>
    <p:sldId id="1785" r:id="rId31"/>
    <p:sldId id="1697" r:id="rId32"/>
    <p:sldId id="1777" r:id="rId33"/>
  </p:sldIdLst>
  <p:sldSz cx="12192000" cy="6858000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orient="horz" pos="504" userDrawn="1">
          <p15:clr>
            <a:srgbClr val="A4A3A4"/>
          </p15:clr>
        </p15:guide>
        <p15:guide id="3" pos="5541" userDrawn="1">
          <p15:clr>
            <a:srgbClr val="A4A3A4"/>
          </p15:clr>
        </p15:guide>
        <p15:guide id="4" pos="5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A6A6A6"/>
    <a:srgbClr val="BFBFBF"/>
    <a:srgbClr val="FAD018"/>
    <a:srgbClr val="94C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2" autoAdjust="0"/>
    <p:restoredTop sz="94947" autoAdjust="0"/>
  </p:normalViewPr>
  <p:slideViewPr>
    <p:cSldViewPr snapToGrid="0">
      <p:cViewPr varScale="1">
        <p:scale>
          <a:sx n="108" d="100"/>
          <a:sy n="108" d="100"/>
        </p:scale>
        <p:origin x="498" y="126"/>
      </p:cViewPr>
      <p:guideLst>
        <p:guide orient="horz" pos="3725"/>
        <p:guide orient="horz" pos="504"/>
        <p:guide pos="5541"/>
        <p:guide pos="5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6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900" b="1" spc="100" baseline="0" dirty="0">
                <a:solidFill>
                  <a:schemeClr val="tx2">
                    <a:lumMod val="75000"/>
                  </a:schemeClr>
                </a:solidFill>
              </a:rPr>
              <a:t>TITRE DU GRAPHIQUE</a:t>
            </a:r>
          </a:p>
        </c:rich>
      </c:tx>
      <c:layout>
        <c:manualLayout>
          <c:xMode val="edge"/>
          <c:yMode val="edge"/>
          <c:x val="0.28918284623874108"/>
          <c:y val="5.86821384169084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EC-174A-A703-B4937FB8561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EC-174A-A703-B4937FB8561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EC-174A-A703-B4937FB85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0680767"/>
        <c:axId val="1880682415"/>
      </c:barChart>
      <c:catAx>
        <c:axId val="188068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0682415"/>
        <c:crosses val="autoZero"/>
        <c:auto val="1"/>
        <c:lblAlgn val="ctr"/>
        <c:lblOffset val="100"/>
        <c:noMultiLvlLbl val="0"/>
      </c:catAx>
      <c:valAx>
        <c:axId val="1880682415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A6A6A6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0680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900" b="0" i="0" u="none" strike="noStrike" kern="1200" spc="0" baseline="0">
                <a:solidFill>
                  <a:srgbClr val="5E514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900" b="1" i="0" u="none" strike="noStrike" kern="1200" spc="100" baseline="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TITRE DU GRAPHIQUE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900" b="0" i="0" u="none" strike="noStrike" kern="1200" spc="0" baseline="0">
              <a:solidFill>
                <a:srgbClr val="5E514D">
                  <a:lumMod val="75000"/>
                </a:srgb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2225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D2-214C-A5C0-DEDCE23D3EA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2225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D2-214C-A5C0-DEDCE23D3EAD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2225" cap="rnd">
              <a:solidFill>
                <a:srgbClr val="A6A6A6"/>
              </a:solidFill>
              <a:round/>
            </a:ln>
            <a:effectLst/>
          </c:spPr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D2-214C-A5C0-DEDCE23D3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5941856"/>
        <c:axId val="446461536"/>
      </c:lineChart>
      <c:catAx>
        <c:axId val="44594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6461536"/>
        <c:crosses val="autoZero"/>
        <c:auto val="1"/>
        <c:lblAlgn val="ctr"/>
        <c:lblOffset val="100"/>
        <c:noMultiLvlLbl val="0"/>
      </c:catAx>
      <c:valAx>
        <c:axId val="44646153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A6A6A6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594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900" b="0" i="0" u="none" strike="noStrike" kern="1200" spc="0" baseline="0">
                <a:solidFill>
                  <a:srgbClr val="5E514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900" b="1" i="0" u="none" strike="noStrike" kern="1200" spc="100" baseline="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TITRE DU GRAPHIQUE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900" b="0" i="0" u="none" strike="noStrike" kern="1200" spc="0" baseline="0">
              <a:solidFill>
                <a:srgbClr val="5E514D">
                  <a:lumMod val="75000"/>
                </a:srgb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2225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41-5F41-8F20-2FF30A895C26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2225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41-5F41-8F20-2FF30A895C26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2225" cap="rnd">
              <a:solidFill>
                <a:srgbClr val="A6A6A6"/>
              </a:solidFill>
              <a:round/>
            </a:ln>
            <a:effectLst/>
          </c:spPr>
          <c:marker>
            <c:symbol val="none"/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41-5F41-8F20-2FF30A895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5941856"/>
        <c:axId val="446461536"/>
      </c:lineChart>
      <c:catAx>
        <c:axId val="44594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6461536"/>
        <c:crosses val="autoZero"/>
        <c:auto val="1"/>
        <c:lblAlgn val="ctr"/>
        <c:lblOffset val="100"/>
        <c:noMultiLvlLbl val="0"/>
      </c:catAx>
      <c:valAx>
        <c:axId val="44646153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A6A6A6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594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900" b="1" spc="100" baseline="0" dirty="0">
                <a:solidFill>
                  <a:schemeClr val="tx2">
                    <a:lumMod val="75000"/>
                  </a:schemeClr>
                </a:solidFill>
              </a:rPr>
              <a:t>TITRE DU GRAPHIQUE</a:t>
            </a:r>
          </a:p>
        </c:rich>
      </c:tx>
      <c:layout>
        <c:manualLayout>
          <c:xMode val="edge"/>
          <c:yMode val="edge"/>
          <c:x val="0.28918284623874108"/>
          <c:y val="5.86821384169084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32-2940-BDE3-DF0D2BCFD111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32-2940-BDE3-DF0D2BCFD111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32-2940-BDE3-DF0D2BCFD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0680767"/>
        <c:axId val="1880682415"/>
      </c:barChart>
      <c:catAx>
        <c:axId val="188068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0682415"/>
        <c:crosses val="autoZero"/>
        <c:auto val="1"/>
        <c:lblAlgn val="ctr"/>
        <c:lblOffset val="100"/>
        <c:noMultiLvlLbl val="0"/>
      </c:catAx>
      <c:valAx>
        <c:axId val="1880682415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A6A6A6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0680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2204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62CC7EA-67FF-4178-838C-1716FCEC2EC9}" type="datetimeFigureOut">
              <a:rPr lang="fr-FR" smtClean="0"/>
              <a:t>26/05/2023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247C6F3-DDA5-44CD-B35C-5F1F1DD64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1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7C6F3-DDA5-44CD-B35C-5F1F1DD640D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76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7C6F3-DDA5-44CD-B35C-5F1F1DD640D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31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7C6F3-DDA5-44CD-B35C-5F1F1DD640D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97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7C6F3-DDA5-44CD-B35C-5F1F1DD640D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762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7C6F3-DDA5-44CD-B35C-5F1F1DD640D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504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2B676-2243-49DE-96D7-EA5B53E2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8620"/>
            <a:ext cx="11500859" cy="648072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909D83-8837-4AD6-BBC1-4D429B381A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2" y="6356350"/>
            <a:ext cx="11305256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725808-80F8-4F3E-A149-352FCDC0A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91344" y="6356350"/>
            <a:ext cx="576064" cy="365125"/>
          </a:xfrm>
          <a:prstGeom prst="rect">
            <a:avLst/>
          </a:prstGeom>
        </p:spPr>
        <p:txBody>
          <a:bodyPr/>
          <a:lstStyle/>
          <a:p>
            <a:r>
              <a:rPr lang="fr-FR" altLang="fr-FR">
                <a:solidFill>
                  <a:srgbClr val="463646"/>
                </a:solidFill>
              </a:rPr>
              <a:t>N°</a:t>
            </a:r>
            <a:fld id="{AFF54E76-D81A-444C-9C25-5DCAED64656E}" type="slidenum">
              <a:rPr altLang="fr-FR" smtClean="0">
                <a:solidFill>
                  <a:srgbClr val="463646"/>
                </a:solidFill>
              </a:rPr>
              <a:pPr/>
              <a:t>‹N°›</a:t>
            </a:fld>
            <a:endParaRPr altLang="fr-FR" dirty="0">
              <a:solidFill>
                <a:srgbClr val="46364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ABA3E2-6E10-4C25-8484-BAD633737A0C}"/>
              </a:ext>
            </a:extLst>
          </p:cNvPr>
          <p:cNvSpPr/>
          <p:nvPr userDrawn="1"/>
        </p:nvSpPr>
        <p:spPr>
          <a:xfrm>
            <a:off x="-24680" y="-92517"/>
            <a:ext cx="12216680" cy="734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8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e + 3 images (2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18C5A205-459E-B35C-0911-5A0AF9BFF7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547" y="1414922"/>
            <a:ext cx="2336337" cy="4091222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</a:t>
            </a:r>
            <a:br>
              <a:rPr lang="fr-FR" dirty="0"/>
            </a:br>
            <a:r>
              <a:rPr lang="fr-FR" dirty="0"/>
              <a:t>pour modifier </a:t>
            </a:r>
            <a:br>
              <a:rPr lang="fr-FR" dirty="0"/>
            </a:br>
            <a:r>
              <a:rPr lang="fr-FR" dirty="0"/>
              <a:t>les styles </a:t>
            </a:r>
            <a:br>
              <a:rPr lang="fr-FR" dirty="0"/>
            </a:br>
            <a:r>
              <a:rPr lang="fr-FR" dirty="0"/>
              <a:t>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1172F9C4-2A36-5920-62FE-80AE4EE725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5795" y="1243035"/>
            <a:ext cx="2941321" cy="47438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77C2C3A7-9567-21A3-AB56-309D9701AF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59003" y="1243035"/>
            <a:ext cx="2923228" cy="47438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A448CAE-4F9B-5A76-B482-069814F881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0C8C9B66-D9D4-0EDC-DE41-C4C99CE4A6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243035"/>
            <a:ext cx="2941321" cy="47438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2C2F7EE1-4105-886A-7FAA-0B79FFDEE9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D5C00E0-4AAF-8C6F-B810-DAEC7B732D9D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4B0C5FF-4304-E2DF-0A26-B72260A2AD61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BCE33E0F-BF17-2508-B4E4-E1345D17C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4BE657BB-EC4E-0149-8474-220E7A8CB2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FAB3270-ADE8-BF89-A4B9-707B866AD51E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26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texte + 3 images (3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1172F9C4-2A36-5920-62FE-80AE4EE725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6451" y="1047963"/>
            <a:ext cx="2941321" cy="4989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77C2C3A7-9567-21A3-AB56-309D9701AF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49659" y="1047963"/>
            <a:ext cx="2923228" cy="4989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A448CAE-4F9B-5A76-B482-069814F881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0C8C9B66-D9D4-0EDC-DE41-C4C99CE4A6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41336" y="1047963"/>
            <a:ext cx="2941321" cy="4989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2C2F7EE1-4105-886A-7FAA-0B79FFDEE9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D5C00E0-4AAF-8C6F-B810-DAEC7B732D9D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4B0C5FF-4304-E2DF-0A26-B72260A2AD61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BCE33E0F-BF17-2508-B4E4-E1345D17C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4BE657BB-EC4E-0149-8474-220E7A8CB2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FAB3270-ADE8-BF89-A4B9-707B866AD51E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487C0586-A185-6C38-B717-20F8658E8B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49659" y="5014607"/>
            <a:ext cx="2923229" cy="68443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1E48BAA-1783-604D-BC96-5AC3B0EB6F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7337" y="5014607"/>
            <a:ext cx="2940435" cy="68443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73D10864-531D-D26F-84F4-78C1161DEE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2222" y="5014607"/>
            <a:ext cx="2940435" cy="68443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54991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Produit / Servic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4BAD803-DF60-55A1-8B17-95A328378FE1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2BAA6C8-13C3-F002-F789-702C54F4C0A7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4A2A4C31-8AED-6B85-5DD1-650464116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38093EF8-C1EC-50E3-2665-5FEEBBBDBD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453CE7B-0BBA-4BB2-DF2E-EFF0A3AA2B81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9E8A45CA-DC08-F81C-4E1F-90D9D49D9B3D}"/>
              </a:ext>
            </a:extLst>
          </p:cNvPr>
          <p:cNvSpPr>
            <a:spLocks noGrp="1"/>
          </p:cNvSpPr>
          <p:nvPr>
            <p:ph type="media" sz="quarter" idx="20"/>
          </p:nvPr>
        </p:nvSpPr>
        <p:spPr>
          <a:xfrm>
            <a:off x="3540642" y="1424765"/>
            <a:ext cx="8054326" cy="40912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lang="en-GB" sz="1400" b="0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5" name="Espace réservé du texte 22">
            <a:extLst>
              <a:ext uri="{FF2B5EF4-FFF2-40B4-BE49-F238E27FC236}">
                <a16:creationId xmlns:a16="http://schemas.microsoft.com/office/drawing/2014/main" id="{8B2C9D05-5E0D-C45C-850E-33E568A97F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1435" y="1414922"/>
            <a:ext cx="2336337" cy="4091222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</a:t>
            </a:r>
            <a:br>
              <a:rPr lang="fr-FR" dirty="0"/>
            </a:br>
            <a:r>
              <a:rPr lang="fr-FR" dirty="0"/>
              <a:t>pour modifier </a:t>
            </a:r>
            <a:br>
              <a:rPr lang="fr-FR" dirty="0"/>
            </a:br>
            <a:r>
              <a:rPr lang="fr-FR" dirty="0"/>
              <a:t>les styles </a:t>
            </a:r>
            <a:br>
              <a:rPr lang="fr-FR" dirty="0"/>
            </a:br>
            <a:r>
              <a:rPr lang="fr-FR" dirty="0"/>
              <a:t>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948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proces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A448CAE-4F9B-5A76-B482-069814F881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0C8C9B66-D9D4-0EDC-DE41-C4C99CE4A6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95748" y="2417190"/>
            <a:ext cx="2978773" cy="2978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2C2F7EE1-4105-886A-7FAA-0B79FFDEE9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D5C00E0-4AAF-8C6F-B810-DAEC7B732D9D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4B0C5FF-4304-E2DF-0A26-B72260A2AD61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BCE33E0F-BF17-2508-B4E4-E1345D17C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4BE657BB-EC4E-0149-8474-220E7A8CB2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FAB3270-ADE8-BF89-A4B9-707B866AD51E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487C0586-A185-6C38-B717-20F8658E8B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61024" y="1581353"/>
            <a:ext cx="2923229" cy="68443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1E48BAA-1783-604D-BC96-5AC3B0EB6F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61024" y="3242405"/>
            <a:ext cx="2940435" cy="68443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73D10864-531D-D26F-84F4-78C1161DEE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61024" y="4903458"/>
            <a:ext cx="2940435" cy="68443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B4567CE0-7CA9-864F-F1B4-842031CD01E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53429" y="1276782"/>
            <a:ext cx="1293580" cy="12935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007FB17E-6BE7-3178-5408-831A8CBD205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53429" y="2937835"/>
            <a:ext cx="1293580" cy="12935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B9D4EA11-3E61-D4F8-18C7-147A4F45574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453429" y="4598887"/>
            <a:ext cx="1293580" cy="12935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CBCD1AF9-C7F4-3091-FD6C-74B56366D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749" y="1544601"/>
            <a:ext cx="2978772" cy="749956"/>
          </a:xfrm>
          <a:prstGeom prst="rect">
            <a:avLst/>
          </a:prstGeom>
        </p:spPr>
        <p:txBody>
          <a:bodyPr anchor="ctr" anchorCtr="0"/>
          <a:lstStyle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pour </a:t>
            </a:r>
            <a:br>
              <a:rPr lang="fr-FR" dirty="0"/>
            </a:br>
            <a:r>
              <a:rPr lang="fr-FR" dirty="0"/>
              <a:t>modifier le titre</a:t>
            </a:r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84250636-A780-757D-D63A-9DE6B66D22D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18732" y="1143000"/>
            <a:ext cx="1508258" cy="15611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AF16FDB1-64E7-5169-4CA6-58660E46BA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18732" y="2804052"/>
            <a:ext cx="1508258" cy="15611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8" name="Espace réservé du texte 22">
            <a:extLst>
              <a:ext uri="{FF2B5EF4-FFF2-40B4-BE49-F238E27FC236}">
                <a16:creationId xmlns:a16="http://schemas.microsoft.com/office/drawing/2014/main" id="{54B480ED-396A-451F-12AB-796D74CEA8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18732" y="4465105"/>
            <a:ext cx="1508258" cy="15611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00.</a:t>
            </a:r>
          </a:p>
        </p:txBody>
      </p:sp>
    </p:spTree>
    <p:extLst>
      <p:ext uri="{BB962C8B-B14F-4D97-AF65-F5344CB8AC3E}">
        <p14:creationId xmlns:p14="http://schemas.microsoft.com/office/powerpoint/2010/main" val="2606218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ignalisation droite 11">
            <a:extLst>
              <a:ext uri="{FF2B5EF4-FFF2-40B4-BE49-F238E27FC236}">
                <a16:creationId xmlns:a16="http://schemas.microsoft.com/office/drawing/2014/main" id="{99EF75F6-FDEC-2196-8EFC-14D5D1E34604}"/>
              </a:ext>
            </a:extLst>
          </p:cNvPr>
          <p:cNvSpPr/>
          <p:nvPr userDrawn="1"/>
        </p:nvSpPr>
        <p:spPr>
          <a:xfrm>
            <a:off x="-1" y="4361408"/>
            <a:ext cx="11782919" cy="693648"/>
          </a:xfrm>
          <a:prstGeom prst="homePlate">
            <a:avLst>
              <a:gd name="adj" fmla="val 58290"/>
            </a:avLst>
          </a:prstGeom>
          <a:solidFill>
            <a:srgbClr val="D9D9D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A448CAE-4F9B-5A76-B482-069814F881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2C2F7EE1-4105-886A-7FAA-0B79FFDEE9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D5C00E0-4AAF-8C6F-B810-DAEC7B732D9D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4B0C5FF-4304-E2DF-0A26-B72260A2AD61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BCE33E0F-BF17-2508-B4E4-E1345D17C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4BE657BB-EC4E-0149-8474-220E7A8CB2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FAB3270-ADE8-BF89-A4B9-707B866AD51E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487C0586-A185-6C38-B717-20F8658E8B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02135" y="1848545"/>
            <a:ext cx="1895491" cy="129358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1E48BAA-1783-604D-BC96-5AC3B0EB6F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53822" y="1848545"/>
            <a:ext cx="1906648" cy="129358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73D10864-531D-D26F-84F4-78C1161DEE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5160" y="1848545"/>
            <a:ext cx="1906648" cy="129358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B4567CE0-7CA9-864F-F1B4-842031CD01E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37207" y="3315278"/>
            <a:ext cx="1293580" cy="12935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007FB17E-6BE7-3178-5408-831A8CBD205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71409" y="3315278"/>
            <a:ext cx="1293580" cy="12935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B9D4EA11-3E61-D4F8-18C7-147A4F45574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05611" y="3315278"/>
            <a:ext cx="1293580" cy="12935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84250636-A780-757D-D63A-9DE6B66D22D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5196" y="4338827"/>
            <a:ext cx="1508258" cy="15611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AF16FDB1-64E7-5169-4CA6-58660E46BA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64070" y="4316168"/>
            <a:ext cx="1508258" cy="15611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8" name="Espace réservé du texte 22">
            <a:extLst>
              <a:ext uri="{FF2B5EF4-FFF2-40B4-BE49-F238E27FC236}">
                <a16:creationId xmlns:a16="http://schemas.microsoft.com/office/drawing/2014/main" id="{54B480ED-396A-451F-12AB-796D74CEA8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98272" y="4316168"/>
            <a:ext cx="1508258" cy="15611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CB07C06E-C900-3EB7-C8E5-42B5885D79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031" y="4824016"/>
            <a:ext cx="2978772" cy="749956"/>
          </a:xfrm>
          <a:prstGeom prst="rect">
            <a:avLst/>
          </a:prstGeom>
        </p:spPr>
        <p:txBody>
          <a:bodyPr anchor="ctr" anchorCtr="0"/>
          <a:lstStyle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pour </a:t>
            </a:r>
            <a:br>
              <a:rPr lang="fr-FR" dirty="0"/>
            </a:br>
            <a:r>
              <a:rPr lang="fr-FR" dirty="0"/>
              <a:t>modifier le titre</a:t>
            </a:r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318E9CC-73BF-B2F3-9439-7D04DCCB5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0031" y="1778682"/>
            <a:ext cx="2978773" cy="2978773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anchor="ctr" anchorCtr="0"/>
          <a:lstStyle>
            <a:lvl1pPr algn="l">
              <a:defRPr lang="en-GB" sz="1400" i="1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68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Concurr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FF0D5508-5F73-6624-2197-945CC1119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D17757B8-55A0-9F1A-9154-BCBFFCD2912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4F59BE2-0844-BFEF-2912-54A682C09C5A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AC6D795-87A7-0E46-7AE8-44BF7B757BB8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0D2D5A94-1FD5-9B03-5DE2-6113F835B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C9B68F9-AFDE-935F-658D-DA4DAF0D8C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530BB99-80CD-DE4B-818F-1A41DB92F32A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4" name="Espace réservé du texte 88">
            <a:extLst>
              <a:ext uri="{FF2B5EF4-FFF2-40B4-BE49-F238E27FC236}">
                <a16:creationId xmlns:a16="http://schemas.microsoft.com/office/drawing/2014/main" id="{B37CBB2F-8E56-CFF9-EBF9-623C4E329A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59094" y="2277221"/>
            <a:ext cx="2498906" cy="195711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  <a:endParaRPr lang="en-GB" dirty="0"/>
          </a:p>
        </p:txBody>
      </p:sp>
      <p:sp>
        <p:nvSpPr>
          <p:cNvPr id="15" name="Espace réservé du texte 88">
            <a:extLst>
              <a:ext uri="{FF2B5EF4-FFF2-40B4-BE49-F238E27FC236}">
                <a16:creationId xmlns:a16="http://schemas.microsoft.com/office/drawing/2014/main" id="{E3C9B85C-3AB2-CEC8-2F36-C7C5841A90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46547" y="2277221"/>
            <a:ext cx="2498906" cy="195711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  <a:endParaRPr lang="en-GB" dirty="0"/>
          </a:p>
        </p:txBody>
      </p:sp>
      <p:sp>
        <p:nvSpPr>
          <p:cNvPr id="16" name="Espace réservé du texte 88">
            <a:extLst>
              <a:ext uri="{FF2B5EF4-FFF2-40B4-BE49-F238E27FC236}">
                <a16:creationId xmlns:a16="http://schemas.microsoft.com/office/drawing/2014/main" id="{6C0D865A-A203-CFF4-4221-9AFBD2C03A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34000" y="2277221"/>
            <a:ext cx="2498906" cy="195711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  <a:endParaRPr lang="en-GB" dirty="0"/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BEBC5470-A19F-A231-065C-8C2C5F84EC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9094" y="1558804"/>
            <a:ext cx="2498905" cy="493893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sz="1800" spc="200" dirty="0">
                <a:solidFill>
                  <a:schemeClr val="tx2"/>
                </a:solidFill>
                <a:latin typeface="+mn-lt"/>
              </a:rPr>
              <a:t>❯ Marque ❮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07A601-4E82-2E89-3256-04C64F9DA93F}"/>
              </a:ext>
            </a:extLst>
          </p:cNvPr>
          <p:cNvSpPr/>
          <p:nvPr userDrawn="1"/>
        </p:nvSpPr>
        <p:spPr>
          <a:xfrm>
            <a:off x="-1" y="5214618"/>
            <a:ext cx="12192001" cy="735332"/>
          </a:xfrm>
          <a:prstGeom prst="rect">
            <a:avLst/>
          </a:prstGeom>
          <a:solidFill>
            <a:srgbClr val="D9D9D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6" name="Espace réservé pour une image  37">
            <a:extLst>
              <a:ext uri="{FF2B5EF4-FFF2-40B4-BE49-F238E27FC236}">
                <a16:creationId xmlns:a16="http://schemas.microsoft.com/office/drawing/2014/main" id="{4308818B-F215-F17F-609F-D388CA73783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053497" y="4502375"/>
            <a:ext cx="1114254" cy="11142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Logo</a:t>
            </a:r>
            <a:br>
              <a:rPr lang="en-GB" dirty="0"/>
            </a:br>
            <a:r>
              <a:rPr lang="en-GB" dirty="0"/>
              <a:t>concurrent</a:t>
            </a:r>
            <a:br>
              <a:rPr lang="en-GB" dirty="0"/>
            </a:br>
            <a:r>
              <a:rPr lang="en-GB" dirty="0"/>
              <a:t>1</a:t>
            </a:r>
          </a:p>
        </p:txBody>
      </p:sp>
      <p:sp>
        <p:nvSpPr>
          <p:cNvPr id="7" name="Espace réservé pour une image  37">
            <a:extLst>
              <a:ext uri="{FF2B5EF4-FFF2-40B4-BE49-F238E27FC236}">
                <a16:creationId xmlns:a16="http://schemas.microsoft.com/office/drawing/2014/main" id="{6ECA2AAD-BBB5-A9F8-D228-D5EECD126E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538873" y="4502375"/>
            <a:ext cx="1114254" cy="11142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Logo</a:t>
            </a:r>
            <a:br>
              <a:rPr lang="en-GB" dirty="0"/>
            </a:br>
            <a:r>
              <a:rPr lang="en-GB" dirty="0"/>
              <a:t>concurrent</a:t>
            </a:r>
            <a:br>
              <a:rPr lang="en-GB" dirty="0"/>
            </a:br>
            <a:r>
              <a:rPr lang="en-GB" dirty="0"/>
              <a:t>2</a:t>
            </a:r>
          </a:p>
        </p:txBody>
      </p:sp>
      <p:sp>
        <p:nvSpPr>
          <p:cNvPr id="9" name="Espace réservé pour une image  37">
            <a:extLst>
              <a:ext uri="{FF2B5EF4-FFF2-40B4-BE49-F238E27FC236}">
                <a16:creationId xmlns:a16="http://schemas.microsoft.com/office/drawing/2014/main" id="{2AA110F2-8B77-70A1-4F93-41C6B7B493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026326" y="4502375"/>
            <a:ext cx="1114254" cy="11142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Logo</a:t>
            </a:r>
            <a:br>
              <a:rPr lang="en-GB" dirty="0"/>
            </a:br>
            <a:r>
              <a:rPr lang="en-GB" dirty="0"/>
              <a:t>concurrent</a:t>
            </a:r>
            <a:br>
              <a:rPr lang="en-GB" dirty="0"/>
            </a:br>
            <a:r>
              <a:rPr lang="en-GB" dirty="0"/>
              <a:t>3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7600C434-360D-967E-A5D1-8CC8F0413E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851370" y="1558804"/>
            <a:ext cx="2498905" cy="493893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sz="1800" spc="200" dirty="0">
                <a:solidFill>
                  <a:schemeClr val="tx2"/>
                </a:solidFill>
                <a:latin typeface="+mn-lt"/>
              </a:rPr>
              <a:t>❯ Marque ❮</a:t>
            </a:r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9C5DED2D-6898-4881-78DD-2B873EC9AF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34000" y="1558804"/>
            <a:ext cx="2498905" cy="493893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sz="1800" spc="200" dirty="0">
                <a:solidFill>
                  <a:schemeClr val="tx2"/>
                </a:solidFill>
                <a:latin typeface="+mn-lt"/>
              </a:rPr>
              <a:t>❯ Marque ❮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342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Perspectives de développ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FF0D5508-5F73-6624-2197-945CC1119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D17757B8-55A0-9F1A-9154-BCBFFCD2912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0A5774-925D-E971-1B0B-8D1C30FD87F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226709"/>
            <a:ext cx="5106915" cy="47530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4F59BE2-0844-BFEF-2912-54A682C09C5A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AC6D795-87A7-0E46-7AE8-44BF7B757BB8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0D2D5A94-1FD5-9B03-5DE2-6113F835B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C9B68F9-AFDE-935F-658D-DA4DAF0D8C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530BB99-80CD-DE4B-818F-1A41DB92F32A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id="{72773AFE-635B-02BE-6E0D-0B599601E1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7024" y="1764794"/>
            <a:ext cx="5455920" cy="3639305"/>
          </a:xfrm>
          <a:prstGeom prst="rect">
            <a:avLst/>
          </a:prstGeom>
        </p:spPr>
        <p:txBody>
          <a:bodyPr anchor="t" anchorCtr="0"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 spc="0" baseline="0"/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ADA87EF-0139-F9C4-7F4D-AD634758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598F1DDD-2C60-CA66-1C20-189B5DF46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7152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Les principaux acteurs du marché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FF0D5508-5F73-6624-2197-945CC1119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D17757B8-55A0-9F1A-9154-BCBFFCD2912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0A5774-925D-E971-1B0B-8D1C30FD87F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226709"/>
            <a:ext cx="5106915" cy="47530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4F59BE2-0844-BFEF-2912-54A682C09C5A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AC6D795-87A7-0E46-7AE8-44BF7B757BB8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0D2D5A94-1FD5-9B03-5DE2-6113F835B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C9B68F9-AFDE-935F-658D-DA4DAF0D8C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530BB99-80CD-DE4B-818F-1A41DB92F32A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id="{72773AFE-635B-02BE-6E0D-0B599601E1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27702" y="1457614"/>
            <a:ext cx="5935242" cy="1675728"/>
          </a:xfrm>
          <a:prstGeom prst="rect">
            <a:avLst/>
          </a:prstGeom>
        </p:spPr>
        <p:txBody>
          <a:bodyPr anchor="ctr" anchorCtr="0"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 spc="0" baseline="0"/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EAD65BF-150D-DBB1-67C4-ACC3B32944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27702" y="3550022"/>
            <a:ext cx="2030400" cy="2289836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400" b="1" i="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Chiffre clé</a:t>
            </a:r>
            <a:endParaRPr lang="en-GB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C1CD4EA4-A83A-4A59-E7FA-8E3B819359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61302" y="3550022"/>
            <a:ext cx="2030400" cy="2289836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400" b="1" i="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Chiffre clé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929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FF0D5508-5F73-6624-2197-945CC1119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D17757B8-55A0-9F1A-9154-BCBFFCD2912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id="{04A2C98B-14A1-3B6B-F0BC-2C1162FA0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1190" y="1745300"/>
            <a:ext cx="2336337" cy="1755100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100" spc="0" baseline="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0A5774-925D-E971-1B0B-8D1C30FD87F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41426" y="1044355"/>
            <a:ext cx="4312558" cy="49582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0CABA0A4-84EC-9067-0C1E-207FAB8520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883" y="1745300"/>
            <a:ext cx="2336337" cy="1755100"/>
          </a:xfrm>
          <a:prstGeom prst="rect">
            <a:avLst/>
          </a:prstGeom>
        </p:spPr>
        <p:txBody>
          <a:bodyPr anchor="ctr" anchorCtr="0"/>
          <a:lstStyle>
            <a:lvl1pPr algn="r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r">
              <a:buNone/>
              <a:defRPr sz="1100" spc="0" baseline="0"/>
            </a:lvl2pPr>
            <a:lvl3pPr marL="358775" indent="-92075" algn="r">
              <a:buFont typeface="Wingdings" pitchFamily="2" charset="2"/>
              <a:buChar char="§"/>
              <a:tabLst/>
              <a:defRPr sz="1000"/>
            </a:lvl3pPr>
            <a:lvl4pPr marL="534988" indent="-84138" algn="r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 algn="r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texte 22">
            <a:extLst>
              <a:ext uri="{FF2B5EF4-FFF2-40B4-BE49-F238E27FC236}">
                <a16:creationId xmlns:a16="http://schemas.microsoft.com/office/drawing/2014/main" id="{9758082B-FFB0-DAA7-1EFB-64F34EF17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47782" y="3685481"/>
            <a:ext cx="2336337" cy="1755100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1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texte 22">
            <a:extLst>
              <a:ext uri="{FF2B5EF4-FFF2-40B4-BE49-F238E27FC236}">
                <a16:creationId xmlns:a16="http://schemas.microsoft.com/office/drawing/2014/main" id="{9081CCA8-1537-7A61-6702-688C9816C6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4475" y="3685481"/>
            <a:ext cx="2336337" cy="1755100"/>
          </a:xfrm>
          <a:prstGeom prst="rect">
            <a:avLst/>
          </a:prstGeom>
        </p:spPr>
        <p:txBody>
          <a:bodyPr anchor="ctr" anchorCtr="0"/>
          <a:lstStyle>
            <a:lvl1pPr algn="r"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r">
              <a:buNone/>
              <a:defRPr lang="fr-FR" sz="11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 algn="r">
              <a:buFont typeface="Wingdings" pitchFamily="2" charset="2"/>
              <a:buChar char="§"/>
              <a:tabLst/>
              <a:defRPr sz="1000"/>
            </a:lvl3pPr>
            <a:lvl4pPr marL="534988" indent="-84138" algn="r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 algn="r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marL="0" lvl="1" indent="0" algn="r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01CAD82-8834-DC66-0EEA-86E611B9F702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C31D921-76C3-B284-8161-8558EABE25B6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41B54096-1286-921B-293F-CF56E49EAD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CA5B8774-10F9-5A0A-52D6-11D01A34C6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FE5CD2E-2F16-FF9A-6BC3-A10BC7358E7E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26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Problème identifi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hevron 15">
            <a:extLst>
              <a:ext uri="{FF2B5EF4-FFF2-40B4-BE49-F238E27FC236}">
                <a16:creationId xmlns:a16="http://schemas.microsoft.com/office/drawing/2014/main" id="{F5C9412D-05BE-6B98-82CF-CC13AA4F35C6}"/>
              </a:ext>
            </a:extLst>
          </p:cNvPr>
          <p:cNvSpPr/>
          <p:nvPr userDrawn="1"/>
        </p:nvSpPr>
        <p:spPr>
          <a:xfrm>
            <a:off x="4272962" y="1514247"/>
            <a:ext cx="3148428" cy="4157386"/>
          </a:xfrm>
          <a:prstGeom prst="chevron">
            <a:avLst/>
          </a:prstGeom>
          <a:solidFill>
            <a:srgbClr val="D9D9D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FF0D5508-5F73-6624-2197-945CC1119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D17757B8-55A0-9F1A-9154-BCBFFCD2912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78CEF310-D8FA-E0D3-FF9B-3B68539A20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77553" y="1739780"/>
            <a:ext cx="3959265" cy="1099238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du texte 22">
            <a:extLst>
              <a:ext uri="{FF2B5EF4-FFF2-40B4-BE49-F238E27FC236}">
                <a16:creationId xmlns:a16="http://schemas.microsoft.com/office/drawing/2014/main" id="{CA4258F1-2B4B-6600-B582-0C8BB77179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7553" y="3041901"/>
            <a:ext cx="3959265" cy="1099238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10787BCD-0A78-02DB-683A-126E8BC247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77553" y="4344023"/>
            <a:ext cx="3959265" cy="1099238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C81B03E-F54B-3563-58A8-DB54F982E7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21390" y="1737005"/>
            <a:ext cx="3959265" cy="1099238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5005B27-6D1F-02C1-AC7F-E145E45EB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21390" y="3039126"/>
            <a:ext cx="3959265" cy="1099238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813866B1-B64F-BACE-56C1-CFA7893F91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21390" y="4341248"/>
            <a:ext cx="3959265" cy="1099238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343810F-F124-7757-74E0-CFB14100D05A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1C10CA1C-826C-B216-6F23-92FF9CC4F856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EA67FF70-AD88-E7FD-9A24-0C7873A7D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9DE26F8F-1881-EF6C-F3DE-59DC2C2B28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822EF4A8-F923-53DE-B302-B169FE0EB41F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91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D6DE4D45-46F5-D59B-066D-F5B8682911CA}"/>
              </a:ext>
            </a:extLst>
          </p:cNvPr>
          <p:cNvSpPr/>
          <p:nvPr userDrawn="1"/>
        </p:nvSpPr>
        <p:spPr>
          <a:xfrm>
            <a:off x="-1656340" y="2712808"/>
            <a:ext cx="5720340" cy="57203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B9A937-25FE-717A-2227-96526FB5DF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A0E2ED0-A085-2719-D4CC-1D35673CF9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9783" y="2860343"/>
            <a:ext cx="6080902" cy="1532030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6000" kern="1200" cap="all" baseline="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 de </a:t>
            </a:r>
            <a:br>
              <a:rPr lang="fr-FR" dirty="0"/>
            </a:br>
            <a:r>
              <a:rPr lang="fr-FR" dirty="0"/>
              <a:t>la présentation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0FB6F551-BD8A-804E-7E0C-1822E7C8D0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19782" y="4502639"/>
            <a:ext cx="6080902" cy="459809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0"/>
              </a:spcAft>
              <a:defRPr lang="fr-FR" sz="1800" kern="1200" cap="all" spc="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C9BC79DF-3AD5-F4ED-1D5C-0BCF503349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63268" y="0"/>
            <a:ext cx="2935176" cy="2494008"/>
          </a:xfrm>
          <a:custGeom>
            <a:avLst/>
            <a:gdLst>
              <a:gd name="connsiteX0" fmla="*/ 61792 w 2935176"/>
              <a:gd name="connsiteY0" fmla="*/ 0 h 2494008"/>
              <a:gd name="connsiteX1" fmla="*/ 2935176 w 2935176"/>
              <a:gd name="connsiteY1" fmla="*/ 0 h 2494008"/>
              <a:gd name="connsiteX2" fmla="*/ 2935176 w 2935176"/>
              <a:gd name="connsiteY2" fmla="*/ 2265910 h 2494008"/>
              <a:gd name="connsiteX3" fmla="*/ 2789194 w 2935176"/>
              <a:gd name="connsiteY3" fmla="*/ 2336233 h 2494008"/>
              <a:gd name="connsiteX4" fmla="*/ 2007705 w 2935176"/>
              <a:gd name="connsiteY4" fmla="*/ 2494008 h 2494008"/>
              <a:gd name="connsiteX5" fmla="*/ 0 w 2935176"/>
              <a:gd name="connsiteY5" fmla="*/ 486303 h 2494008"/>
              <a:gd name="connsiteX6" fmla="*/ 40790 w 2935176"/>
              <a:gd name="connsiteY6" fmla="*/ 81680 h 249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5176" h="2494008">
                <a:moveTo>
                  <a:pt x="61792" y="0"/>
                </a:moveTo>
                <a:lnTo>
                  <a:pt x="2935176" y="0"/>
                </a:lnTo>
                <a:lnTo>
                  <a:pt x="2935176" y="2265910"/>
                </a:lnTo>
                <a:lnTo>
                  <a:pt x="2789194" y="2336233"/>
                </a:lnTo>
                <a:cubicBezTo>
                  <a:pt x="2548996" y="2437828"/>
                  <a:pt x="2284911" y="2494008"/>
                  <a:pt x="2007705" y="2494008"/>
                </a:cubicBezTo>
                <a:cubicBezTo>
                  <a:pt x="898880" y="2494008"/>
                  <a:pt x="0" y="1595128"/>
                  <a:pt x="0" y="486303"/>
                </a:cubicBezTo>
                <a:cubicBezTo>
                  <a:pt x="0" y="347700"/>
                  <a:pt x="14045" y="212377"/>
                  <a:pt x="40790" y="8168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algn="ctr">
              <a:defRPr sz="1400" i="1">
                <a:solidFill>
                  <a:srgbClr val="A6A6A6"/>
                </a:solidFill>
                <a:latin typeface="+mn-lt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2777461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e + Graphique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18C5A205-459E-B35C-0911-5A0AF9BFF7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547" y="1514928"/>
            <a:ext cx="3344653" cy="3485290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</a:t>
            </a:r>
            <a:br>
              <a:rPr lang="fr-FR" dirty="0"/>
            </a:br>
            <a:r>
              <a:rPr lang="fr-FR" dirty="0"/>
              <a:t>pour modifier </a:t>
            </a:r>
            <a:br>
              <a:rPr lang="fr-FR" dirty="0"/>
            </a:br>
            <a:r>
              <a:rPr lang="fr-FR" dirty="0"/>
              <a:t>les styles 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3" name="Espace réservé du graphique 12">
            <a:extLst>
              <a:ext uri="{FF2B5EF4-FFF2-40B4-BE49-F238E27FC236}">
                <a16:creationId xmlns:a16="http://schemas.microsoft.com/office/drawing/2014/main" id="{0B294012-CC2E-DD6B-323C-61909BE3F30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06240" y="1514180"/>
            <a:ext cx="7629579" cy="4092575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14E5D-D4EB-E9D0-E997-C7A10867B3C8}"/>
              </a:ext>
            </a:extLst>
          </p:cNvPr>
          <p:cNvSpPr/>
          <p:nvPr userDrawn="1"/>
        </p:nvSpPr>
        <p:spPr>
          <a:xfrm>
            <a:off x="-1" y="5214618"/>
            <a:ext cx="12192001" cy="735332"/>
          </a:xfrm>
          <a:prstGeom prst="rect">
            <a:avLst/>
          </a:prstGeom>
          <a:solidFill>
            <a:srgbClr val="D9D9D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D5BCC6C-A0AB-7943-D236-9AB17E275D5F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DDE1499-CF99-8B88-9074-B16C55499DEE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A7B62383-2ADE-A7E4-1C8E-22102172F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A7426E7F-FE24-BE20-8195-7E19AC5E10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A361968-7FE6-A160-D6E8-7BA5820FE34D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7276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Texte + Graphiqu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18C5A205-459E-B35C-0911-5A0AF9BFF7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547" y="1514928"/>
            <a:ext cx="3344653" cy="3485290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</a:t>
            </a:r>
            <a:br>
              <a:rPr lang="fr-FR" dirty="0"/>
            </a:br>
            <a:r>
              <a:rPr lang="fr-FR" dirty="0"/>
              <a:t>pour modifier </a:t>
            </a:r>
            <a:br>
              <a:rPr lang="fr-FR" dirty="0"/>
            </a:br>
            <a:r>
              <a:rPr lang="fr-FR" dirty="0"/>
              <a:t>les styles 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3" name="Espace réservé du graphique 12">
            <a:extLst>
              <a:ext uri="{FF2B5EF4-FFF2-40B4-BE49-F238E27FC236}">
                <a16:creationId xmlns:a16="http://schemas.microsoft.com/office/drawing/2014/main" id="{0B294012-CC2E-DD6B-323C-61909BE3F30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347642" y="3556003"/>
            <a:ext cx="3738852" cy="2050752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14E5D-D4EB-E9D0-E997-C7A10867B3C8}"/>
              </a:ext>
            </a:extLst>
          </p:cNvPr>
          <p:cNvSpPr/>
          <p:nvPr userDrawn="1"/>
        </p:nvSpPr>
        <p:spPr>
          <a:xfrm>
            <a:off x="-1" y="5214618"/>
            <a:ext cx="12192001" cy="735332"/>
          </a:xfrm>
          <a:prstGeom prst="rect">
            <a:avLst/>
          </a:prstGeom>
          <a:solidFill>
            <a:srgbClr val="D9D9D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D5BCC6C-A0AB-7943-D236-9AB17E275D5F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DDE1499-CF99-8B88-9074-B16C55499DEE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A7B62383-2ADE-A7E4-1C8E-22102172F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A7426E7F-FE24-BE20-8195-7E19AC5E10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A361968-7FE6-A160-D6E8-7BA5820FE34D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" name="Espace réservé du graphique 12">
            <a:extLst>
              <a:ext uri="{FF2B5EF4-FFF2-40B4-BE49-F238E27FC236}">
                <a16:creationId xmlns:a16="http://schemas.microsoft.com/office/drawing/2014/main" id="{CB59D755-A0B1-94AF-0250-29DD8A39BB53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8185468" y="3556003"/>
            <a:ext cx="3738852" cy="2050752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Espace réservé du graphique 12">
            <a:extLst>
              <a:ext uri="{FF2B5EF4-FFF2-40B4-BE49-F238E27FC236}">
                <a16:creationId xmlns:a16="http://schemas.microsoft.com/office/drawing/2014/main" id="{7F416E2B-F075-E2D6-FD6D-809EAAD32FF0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347642" y="1378248"/>
            <a:ext cx="3738852" cy="2050752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7" name="Espace réservé du graphique 12">
            <a:extLst>
              <a:ext uri="{FF2B5EF4-FFF2-40B4-BE49-F238E27FC236}">
                <a16:creationId xmlns:a16="http://schemas.microsoft.com/office/drawing/2014/main" id="{49592D5C-88A4-D833-C632-EF840B280C70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8185468" y="1378248"/>
            <a:ext cx="3738852" cy="2050752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0627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Texte +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9" name="Espace réservé du tableau 8">
            <a:extLst>
              <a:ext uri="{FF2B5EF4-FFF2-40B4-BE49-F238E27FC236}">
                <a16:creationId xmlns:a16="http://schemas.microsoft.com/office/drawing/2014/main" id="{FD464301-C882-B88E-3061-1D0255C49ACE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1353992" y="1490655"/>
            <a:ext cx="9480586" cy="4090988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4BAD803-DF60-55A1-8B17-95A328378FE1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2BAA6C8-13C3-F002-F789-702C54F4C0A7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4A2A4C31-8AED-6B85-5DD1-650464116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38093EF8-C1EC-50E3-2665-5FEEBBBDBD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453CE7B-0BBA-4BB2-DF2E-EFF0A3AA2B81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826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Stratégie commerc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B410FB4-7B91-79F8-ECBC-5E3C9839CB48}"/>
              </a:ext>
            </a:extLst>
          </p:cNvPr>
          <p:cNvSpPr/>
          <p:nvPr userDrawn="1"/>
        </p:nvSpPr>
        <p:spPr>
          <a:xfrm>
            <a:off x="7581418" y="2106559"/>
            <a:ext cx="4610582" cy="3290240"/>
          </a:xfrm>
          <a:prstGeom prst="rect">
            <a:avLst/>
          </a:prstGeom>
          <a:solidFill>
            <a:srgbClr val="D9D9D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4BAD803-DF60-55A1-8B17-95A328378FE1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2BAA6C8-13C3-F002-F789-702C54F4C0A7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4A2A4C31-8AED-6B85-5DD1-650464116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38093EF8-C1EC-50E3-2665-5FEEBBBDBD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453CE7B-0BBA-4BB2-DF2E-EFF0A3AA2B81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2748707-D9A2-2501-D2D6-6053AC8ED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19807" r="38374" b="16707"/>
          <a:stretch/>
        </p:blipFill>
        <p:spPr>
          <a:xfrm>
            <a:off x="5150196" y="1207591"/>
            <a:ext cx="2749508" cy="5006174"/>
          </a:xfrm>
          <a:prstGeom prst="rect">
            <a:avLst/>
          </a:prstGeom>
        </p:spPr>
      </p:pic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65C12D44-E780-9828-E663-F301C6CD92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42124" y="1894573"/>
            <a:ext cx="1840813" cy="32918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61D7716-821F-4011-9736-7CEB64987F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75172" y="3027660"/>
            <a:ext cx="1729457" cy="2487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Print</a:t>
            </a:r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025886A3-525F-B3F0-4182-FEAEE155654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03972" y="3027660"/>
            <a:ext cx="1729457" cy="2487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Print</a:t>
            </a:r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BD4AB097-C458-BFEF-4931-350888F46D5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175172" y="1646881"/>
            <a:ext cx="1729456" cy="1216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Print</a:t>
            </a:r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76CA17E2-2E11-D2D7-4717-DE89843197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003973" y="1646881"/>
            <a:ext cx="1729456" cy="1216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Print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0CB58BF-C154-8F6E-AF0D-BB9A98721180}"/>
              </a:ext>
            </a:extLst>
          </p:cNvPr>
          <p:cNvSpPr txBox="1"/>
          <p:nvPr userDrawn="1"/>
        </p:nvSpPr>
        <p:spPr>
          <a:xfrm>
            <a:off x="8087359" y="1601042"/>
            <a:ext cx="315999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514325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</a:pPr>
            <a:r>
              <a:rPr lang="en-GB" sz="2000" b="1" i="0" spc="100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RÉSEAUX SOCIAUX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8ABEDAA6-B949-64B0-B2A9-052B8BF39A9F}"/>
              </a:ext>
            </a:extLst>
          </p:cNvPr>
          <p:cNvGrpSpPr/>
          <p:nvPr userDrawn="1"/>
        </p:nvGrpSpPr>
        <p:grpSpPr>
          <a:xfrm>
            <a:off x="8029693" y="2289863"/>
            <a:ext cx="1454742" cy="2693541"/>
            <a:chOff x="7899704" y="2095940"/>
            <a:chExt cx="1096209" cy="2693541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A9E985F-2E22-7DF3-9D1C-6094397F8FAA}"/>
                </a:ext>
              </a:extLst>
            </p:cNvPr>
            <p:cNvSpPr txBox="1"/>
            <p:nvPr userDrawn="1"/>
          </p:nvSpPr>
          <p:spPr>
            <a:xfrm>
              <a:off x="7899704" y="2095940"/>
              <a:ext cx="1096209" cy="22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514325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Font typeface="Arial" pitchFamily="34" charset="0"/>
                <a:buNone/>
              </a:pPr>
              <a:r>
                <a:rPr lang="fr-FR" sz="1000" b="1" spc="200" dirty="0">
                  <a:solidFill>
                    <a:schemeClr val="tx2"/>
                  </a:solidFill>
                  <a:latin typeface="+mn-lt"/>
                </a:rPr>
                <a:t>❯ </a:t>
              </a:r>
              <a:r>
                <a:rPr lang="en-GB" sz="1000" b="1" i="0" spc="200" baseline="0" dirty="0">
                  <a:solidFill>
                    <a:schemeClr val="tx2">
                      <a:lumMod val="75000"/>
                    </a:schemeClr>
                  </a:solidFill>
                </a:rPr>
                <a:t>Facebook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2722EE3-1547-E01F-D23C-AC6B10D927B2}"/>
                </a:ext>
              </a:extLst>
            </p:cNvPr>
            <p:cNvSpPr txBox="1"/>
            <p:nvPr userDrawn="1"/>
          </p:nvSpPr>
          <p:spPr>
            <a:xfrm>
              <a:off x="7899704" y="4566343"/>
              <a:ext cx="1096209" cy="22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514325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Font typeface="Arial" pitchFamily="34" charset="0"/>
                <a:buNone/>
              </a:pPr>
              <a:r>
                <a:rPr lang="fr-FR" sz="1000" b="1" spc="200" dirty="0">
                  <a:solidFill>
                    <a:schemeClr val="tx2"/>
                  </a:solidFill>
                  <a:latin typeface="+mn-lt"/>
                </a:rPr>
                <a:t>❯ </a:t>
              </a:r>
              <a:r>
                <a:rPr lang="en-US" sz="1000" b="1" kern="1200" spc="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TikTok</a:t>
              </a:r>
              <a:endParaRPr lang="en-GB" sz="1000" b="1" kern="1200" spc="20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04FEBC4-0A8C-A200-F02D-09731181276B}"/>
                </a:ext>
              </a:extLst>
            </p:cNvPr>
            <p:cNvSpPr txBox="1"/>
            <p:nvPr userDrawn="1"/>
          </p:nvSpPr>
          <p:spPr>
            <a:xfrm>
              <a:off x="7899704" y="2590021"/>
              <a:ext cx="1096209" cy="22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514325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Font typeface="Arial" pitchFamily="34" charset="0"/>
                <a:buNone/>
              </a:pPr>
              <a:r>
                <a:rPr lang="fr-FR" sz="1000" b="1" spc="200" dirty="0">
                  <a:solidFill>
                    <a:schemeClr val="tx2"/>
                  </a:solidFill>
                  <a:latin typeface="+mn-lt"/>
                </a:rPr>
                <a:t>❯ </a:t>
              </a:r>
              <a:r>
                <a:rPr lang="en-GB" sz="1000" b="1" i="0" spc="200" baseline="0" dirty="0">
                  <a:solidFill>
                    <a:schemeClr val="tx2">
                      <a:lumMod val="75000"/>
                    </a:schemeClr>
                  </a:solidFill>
                </a:rPr>
                <a:t>Instagram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0DA9424-F7C7-0BCB-E64E-54884B6257AB}"/>
                </a:ext>
              </a:extLst>
            </p:cNvPr>
            <p:cNvSpPr txBox="1"/>
            <p:nvPr userDrawn="1"/>
          </p:nvSpPr>
          <p:spPr>
            <a:xfrm>
              <a:off x="7899704" y="3084102"/>
              <a:ext cx="1096209" cy="22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514325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Font typeface="Arial" pitchFamily="34" charset="0"/>
                <a:buNone/>
              </a:pPr>
              <a:r>
                <a:rPr lang="fr-FR" sz="1000" b="1" spc="200" dirty="0">
                  <a:solidFill>
                    <a:schemeClr val="tx2"/>
                  </a:solidFill>
                  <a:latin typeface="+mn-lt"/>
                </a:rPr>
                <a:t>❯ </a:t>
              </a:r>
              <a:r>
                <a:rPr lang="en-GB" sz="1000" b="1" i="0" spc="200" baseline="0" dirty="0">
                  <a:solidFill>
                    <a:schemeClr val="tx2">
                      <a:lumMod val="75000"/>
                    </a:schemeClr>
                  </a:solidFill>
                </a:rPr>
                <a:t>Twitter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E3DF43B-B674-6ADD-200E-43D3F1E8DF8F}"/>
                </a:ext>
              </a:extLst>
            </p:cNvPr>
            <p:cNvSpPr txBox="1"/>
            <p:nvPr userDrawn="1"/>
          </p:nvSpPr>
          <p:spPr>
            <a:xfrm>
              <a:off x="7899704" y="3578183"/>
              <a:ext cx="1096209" cy="22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514325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fr-FR" sz="1000" b="1" spc="200" dirty="0">
                  <a:solidFill>
                    <a:schemeClr val="tx2"/>
                  </a:solidFill>
                  <a:latin typeface="+mn-lt"/>
                </a:rPr>
                <a:t>❯ </a:t>
              </a:r>
              <a:r>
                <a:rPr lang="en-GB" sz="1000" b="1" i="0" spc="200" baseline="0" dirty="0" err="1">
                  <a:solidFill>
                    <a:schemeClr val="tx2">
                      <a:lumMod val="75000"/>
                    </a:schemeClr>
                  </a:solidFill>
                </a:rPr>
                <a:t>Linkedin</a:t>
              </a:r>
              <a:endParaRPr lang="en-GB" sz="1000" b="1" i="0" spc="200" baseline="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79B73E9-B85D-3CEC-740C-8C983D11285B}"/>
                </a:ext>
              </a:extLst>
            </p:cNvPr>
            <p:cNvSpPr txBox="1"/>
            <p:nvPr userDrawn="1"/>
          </p:nvSpPr>
          <p:spPr>
            <a:xfrm>
              <a:off x="7899704" y="4072264"/>
              <a:ext cx="1096209" cy="22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514325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Font typeface="Arial" pitchFamily="34" charset="0"/>
                <a:buNone/>
              </a:pPr>
              <a:r>
                <a:rPr lang="fr-FR" sz="1000" b="1" spc="200" dirty="0">
                  <a:solidFill>
                    <a:schemeClr val="tx2"/>
                  </a:solidFill>
                  <a:latin typeface="+mn-lt"/>
                </a:rPr>
                <a:t>❯ </a:t>
              </a:r>
              <a:r>
                <a:rPr lang="en-GB" sz="1000" b="1" i="0" spc="200" baseline="0" dirty="0" err="1">
                  <a:solidFill>
                    <a:schemeClr val="tx2">
                      <a:lumMod val="75000"/>
                    </a:schemeClr>
                  </a:solidFill>
                </a:rPr>
                <a:t>Youtube</a:t>
              </a:r>
              <a:endParaRPr lang="en-GB" sz="1000" b="1" i="0" spc="200" baseline="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Espace réservé du texte 88">
            <a:extLst>
              <a:ext uri="{FF2B5EF4-FFF2-40B4-BE49-F238E27FC236}">
                <a16:creationId xmlns:a16="http://schemas.microsoft.com/office/drawing/2014/main" id="{8F8C44CB-B157-E09B-DF36-AF4FDF7403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63661" y="3001163"/>
            <a:ext cx="3473203" cy="20459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dirty="0"/>
              <a:t>Lien</a:t>
            </a:r>
          </a:p>
        </p:txBody>
      </p:sp>
      <p:sp>
        <p:nvSpPr>
          <p:cNvPr id="34" name="Espace réservé du texte 88">
            <a:extLst>
              <a:ext uri="{FF2B5EF4-FFF2-40B4-BE49-F238E27FC236}">
                <a16:creationId xmlns:a16="http://schemas.microsoft.com/office/drawing/2014/main" id="{A74E6425-FEDB-A00E-043D-3158E524C3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64126" y="2498593"/>
            <a:ext cx="3473203" cy="20459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dirty="0"/>
              <a:t>Lien</a:t>
            </a:r>
          </a:p>
        </p:txBody>
      </p:sp>
      <p:sp>
        <p:nvSpPr>
          <p:cNvPr id="36" name="Espace réservé du texte 88">
            <a:extLst>
              <a:ext uri="{FF2B5EF4-FFF2-40B4-BE49-F238E27FC236}">
                <a16:creationId xmlns:a16="http://schemas.microsoft.com/office/drawing/2014/main" id="{0262AFDA-FCFC-DB7D-5470-5EB87AB7D9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63196" y="3979950"/>
            <a:ext cx="3473203" cy="20459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dirty="0"/>
              <a:t>Lien</a:t>
            </a:r>
          </a:p>
        </p:txBody>
      </p:sp>
      <p:sp>
        <p:nvSpPr>
          <p:cNvPr id="37" name="Espace réservé du texte 88">
            <a:extLst>
              <a:ext uri="{FF2B5EF4-FFF2-40B4-BE49-F238E27FC236}">
                <a16:creationId xmlns:a16="http://schemas.microsoft.com/office/drawing/2014/main" id="{CFF4482E-AB85-DC6D-E289-5E41A45F41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63661" y="3477380"/>
            <a:ext cx="3473203" cy="20459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dirty="0"/>
              <a:t>Lien</a:t>
            </a:r>
          </a:p>
        </p:txBody>
      </p:sp>
      <p:sp>
        <p:nvSpPr>
          <p:cNvPr id="38" name="Espace réservé du texte 88">
            <a:extLst>
              <a:ext uri="{FF2B5EF4-FFF2-40B4-BE49-F238E27FC236}">
                <a16:creationId xmlns:a16="http://schemas.microsoft.com/office/drawing/2014/main" id="{9DA93C17-2880-B3AE-4280-E40C360A03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63196" y="4984209"/>
            <a:ext cx="3473203" cy="20459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dirty="0"/>
              <a:t>Lien</a:t>
            </a:r>
          </a:p>
        </p:txBody>
      </p:sp>
      <p:sp>
        <p:nvSpPr>
          <p:cNvPr id="39" name="Espace réservé du texte 88">
            <a:extLst>
              <a:ext uri="{FF2B5EF4-FFF2-40B4-BE49-F238E27FC236}">
                <a16:creationId xmlns:a16="http://schemas.microsoft.com/office/drawing/2014/main" id="{869707A5-3ED0-A816-1C0A-387E99D658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63661" y="4481639"/>
            <a:ext cx="3473203" cy="204596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dirty="0"/>
              <a:t>Lien</a:t>
            </a:r>
          </a:p>
        </p:txBody>
      </p:sp>
      <p:sp>
        <p:nvSpPr>
          <p:cNvPr id="41" name="Espace réservé du texte 88">
            <a:extLst>
              <a:ext uri="{FF2B5EF4-FFF2-40B4-BE49-F238E27FC236}">
                <a16:creationId xmlns:a16="http://schemas.microsoft.com/office/drawing/2014/main" id="{8E9D0F5E-EA04-2253-D4F4-B900566861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74621" y="1359968"/>
            <a:ext cx="3558808" cy="204596"/>
          </a:xfrm>
          <a:prstGeom prst="rect">
            <a:avLst/>
          </a:prstGeom>
        </p:spPr>
        <p:txBody>
          <a:bodyPr/>
          <a:lstStyle>
            <a:lvl1pPr>
              <a:defRPr sz="1000" b="1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  <a:endParaRPr lang="en-GB" dirty="0"/>
          </a:p>
        </p:txBody>
      </p:sp>
      <p:sp>
        <p:nvSpPr>
          <p:cNvPr id="42" name="Espace réservé du texte 88">
            <a:extLst>
              <a:ext uri="{FF2B5EF4-FFF2-40B4-BE49-F238E27FC236}">
                <a16:creationId xmlns:a16="http://schemas.microsoft.com/office/drawing/2014/main" id="{4BAB9930-9A64-F1DF-18E6-3DE44A8CD6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74622" y="5604575"/>
            <a:ext cx="3558808" cy="204596"/>
          </a:xfrm>
          <a:prstGeom prst="rect">
            <a:avLst/>
          </a:prstGeom>
        </p:spPr>
        <p:txBody>
          <a:bodyPr/>
          <a:lstStyle>
            <a:lvl1pPr algn="r">
              <a:defRPr sz="1000" b="1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  <a:endParaRPr lang="en-GB" dirty="0"/>
          </a:p>
        </p:txBody>
      </p:sp>
      <p:pic>
        <p:nvPicPr>
          <p:cNvPr id="50" name="Graphique 49">
            <a:extLst>
              <a:ext uri="{FF2B5EF4-FFF2-40B4-BE49-F238E27FC236}">
                <a16:creationId xmlns:a16="http://schemas.microsoft.com/office/drawing/2014/main" id="{CE3FD6F0-675C-9BFB-1531-754500581C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8364" y="3298294"/>
            <a:ext cx="183690" cy="163280"/>
          </a:xfrm>
          <a:prstGeom prst="rect">
            <a:avLst/>
          </a:prstGeom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AEB530A5-2A7D-10E9-FEF9-4CA77688598E}"/>
              </a:ext>
            </a:extLst>
          </p:cNvPr>
          <p:cNvGrpSpPr/>
          <p:nvPr userDrawn="1"/>
        </p:nvGrpSpPr>
        <p:grpSpPr>
          <a:xfrm>
            <a:off x="7850211" y="4272372"/>
            <a:ext cx="179996" cy="173330"/>
            <a:chOff x="12803864" y="3595371"/>
            <a:chExt cx="342900" cy="330200"/>
          </a:xfrm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E041ADC7-2C5B-945B-6538-60BCEDB38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03864" y="3595371"/>
              <a:ext cx="342900" cy="330200"/>
            </a:xfrm>
            <a:prstGeom prst="rect">
              <a:avLst/>
            </a:prstGeom>
          </p:spPr>
        </p:pic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B73C31B5-D077-2777-0C6E-3243E1CDEA2F}"/>
                </a:ext>
              </a:extLst>
            </p:cNvPr>
            <p:cNvSpPr/>
            <p:nvPr userDrawn="1"/>
          </p:nvSpPr>
          <p:spPr>
            <a:xfrm rot="5400000">
              <a:off x="12941328" y="3744566"/>
              <a:ext cx="84752" cy="730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C2D96B5A-B840-161D-BE49-BBA84DC8BE41}"/>
              </a:ext>
            </a:extLst>
          </p:cNvPr>
          <p:cNvGrpSpPr/>
          <p:nvPr userDrawn="1"/>
        </p:nvGrpSpPr>
        <p:grpSpPr>
          <a:xfrm>
            <a:off x="7831418" y="2284780"/>
            <a:ext cx="217582" cy="217582"/>
            <a:chOff x="7831418" y="2074381"/>
            <a:chExt cx="217582" cy="217582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D630013E-48F6-E4FD-418C-9A3FBBC0AB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418" y="2074381"/>
              <a:ext cx="217582" cy="217582"/>
            </a:xfrm>
            <a:prstGeom prst="rect">
              <a:avLst/>
            </a:prstGeom>
          </p:spPr>
        </p:pic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FACCC6FD-09C8-DC5F-2C24-BAEAC4E0A78D}"/>
                </a:ext>
              </a:extLst>
            </p:cNvPr>
            <p:cNvSpPr/>
            <p:nvPr userDrawn="1"/>
          </p:nvSpPr>
          <p:spPr>
            <a:xfrm>
              <a:off x="7841890" y="2082301"/>
              <a:ext cx="196638" cy="196638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5EC350E-7904-A093-1E2A-5C093C02FDCC}"/>
              </a:ext>
            </a:extLst>
          </p:cNvPr>
          <p:cNvGrpSpPr/>
          <p:nvPr userDrawn="1"/>
        </p:nvGrpSpPr>
        <p:grpSpPr>
          <a:xfrm>
            <a:off x="7841890" y="2786651"/>
            <a:ext cx="196638" cy="196638"/>
            <a:chOff x="7841890" y="2576252"/>
            <a:chExt cx="196638" cy="196638"/>
          </a:xfrm>
        </p:grpSpPr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A3AC808E-3F8D-C74A-03F3-03A4FC0B97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56482" y="2597046"/>
              <a:ext cx="167454" cy="155050"/>
            </a:xfrm>
            <a:prstGeom prst="rect">
              <a:avLst/>
            </a:prstGeom>
          </p:spPr>
        </p:pic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FA6B4C59-DEF5-AE1F-D26B-25D88A37A1A6}"/>
                </a:ext>
              </a:extLst>
            </p:cNvPr>
            <p:cNvSpPr/>
            <p:nvPr userDrawn="1"/>
          </p:nvSpPr>
          <p:spPr>
            <a:xfrm>
              <a:off x="7841890" y="2576252"/>
              <a:ext cx="196638" cy="196638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59" name="Ellipse 58">
            <a:extLst>
              <a:ext uri="{FF2B5EF4-FFF2-40B4-BE49-F238E27FC236}">
                <a16:creationId xmlns:a16="http://schemas.microsoft.com/office/drawing/2014/main" id="{BDDCF723-ED00-1F56-642F-F9BF8B8F7BFE}"/>
              </a:ext>
            </a:extLst>
          </p:cNvPr>
          <p:cNvSpPr/>
          <p:nvPr userDrawn="1"/>
        </p:nvSpPr>
        <p:spPr>
          <a:xfrm>
            <a:off x="7841890" y="3280602"/>
            <a:ext cx="196638" cy="196638"/>
          </a:xfrm>
          <a:prstGeom prst="ellipse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A50D672-CA21-D726-ED4A-FD45CC04956F}"/>
              </a:ext>
            </a:extLst>
          </p:cNvPr>
          <p:cNvSpPr/>
          <p:nvPr userDrawn="1"/>
        </p:nvSpPr>
        <p:spPr>
          <a:xfrm>
            <a:off x="7841890" y="4268504"/>
            <a:ext cx="196638" cy="196638"/>
          </a:xfrm>
          <a:prstGeom prst="ellipse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5E9BBEB-6653-D77F-D3C6-3E6CFFA9D97D}"/>
              </a:ext>
            </a:extLst>
          </p:cNvPr>
          <p:cNvGrpSpPr/>
          <p:nvPr userDrawn="1"/>
        </p:nvGrpSpPr>
        <p:grpSpPr>
          <a:xfrm>
            <a:off x="7841890" y="4762457"/>
            <a:ext cx="196638" cy="196638"/>
            <a:chOff x="7841890" y="4552058"/>
            <a:chExt cx="196638" cy="196638"/>
          </a:xfrm>
        </p:grpSpPr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5E245C3D-7D75-DE9C-98F0-88E7973F8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59541" y="4561527"/>
              <a:ext cx="163926" cy="163926"/>
            </a:xfrm>
            <a:prstGeom prst="rect">
              <a:avLst/>
            </a:prstGeom>
          </p:spPr>
        </p:pic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7FF67C3-4B00-B9FC-2065-7CDB90F38AF2}"/>
                </a:ext>
              </a:extLst>
            </p:cNvPr>
            <p:cNvSpPr/>
            <p:nvPr userDrawn="1"/>
          </p:nvSpPr>
          <p:spPr>
            <a:xfrm>
              <a:off x="7841890" y="4552058"/>
              <a:ext cx="196638" cy="196638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B81BCB60-6285-9F46-11CE-72421306BB6D}"/>
              </a:ext>
            </a:extLst>
          </p:cNvPr>
          <p:cNvGrpSpPr/>
          <p:nvPr userDrawn="1"/>
        </p:nvGrpSpPr>
        <p:grpSpPr>
          <a:xfrm>
            <a:off x="7841890" y="3774553"/>
            <a:ext cx="196638" cy="196638"/>
            <a:chOff x="7841890" y="3564154"/>
            <a:chExt cx="196638" cy="196638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F018D2A5-97C6-BE75-4B6B-A7E436BF5008}"/>
                </a:ext>
              </a:extLst>
            </p:cNvPr>
            <p:cNvSpPr/>
            <p:nvPr userDrawn="1"/>
          </p:nvSpPr>
          <p:spPr>
            <a:xfrm>
              <a:off x="7841890" y="3564154"/>
              <a:ext cx="196638" cy="196638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59253119-1D38-FB99-3D51-34D00F9060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4289" y="3614613"/>
              <a:ext cx="94430" cy="89118"/>
            </a:xfrm>
            <a:custGeom>
              <a:avLst/>
              <a:gdLst>
                <a:gd name="T0" fmla="*/ 67 w 86"/>
                <a:gd name="T1" fmla="*/ 81 h 81"/>
                <a:gd name="T2" fmla="*/ 67 w 86"/>
                <a:gd name="T3" fmla="*/ 52 h 81"/>
                <a:gd name="T4" fmla="*/ 58 w 86"/>
                <a:gd name="T5" fmla="*/ 40 h 81"/>
                <a:gd name="T6" fmla="*/ 48 w 86"/>
                <a:gd name="T7" fmla="*/ 52 h 81"/>
                <a:gd name="T8" fmla="*/ 48 w 86"/>
                <a:gd name="T9" fmla="*/ 81 h 81"/>
                <a:gd name="T10" fmla="*/ 29 w 86"/>
                <a:gd name="T11" fmla="*/ 81 h 81"/>
                <a:gd name="T12" fmla="*/ 29 w 86"/>
                <a:gd name="T13" fmla="*/ 27 h 81"/>
                <a:gd name="T14" fmla="*/ 48 w 86"/>
                <a:gd name="T15" fmla="*/ 27 h 81"/>
                <a:gd name="T16" fmla="*/ 48 w 86"/>
                <a:gd name="T17" fmla="*/ 34 h 81"/>
                <a:gd name="T18" fmla="*/ 65 w 86"/>
                <a:gd name="T19" fmla="*/ 25 h 81"/>
                <a:gd name="T20" fmla="*/ 86 w 86"/>
                <a:gd name="T21" fmla="*/ 51 h 81"/>
                <a:gd name="T22" fmla="*/ 86 w 86"/>
                <a:gd name="T23" fmla="*/ 81 h 81"/>
                <a:gd name="T24" fmla="*/ 67 w 86"/>
                <a:gd name="T25" fmla="*/ 81 h 81"/>
                <a:gd name="T26" fmla="*/ 11 w 86"/>
                <a:gd name="T27" fmla="*/ 19 h 81"/>
                <a:gd name="T28" fmla="*/ 0 w 86"/>
                <a:gd name="T29" fmla="*/ 10 h 81"/>
                <a:gd name="T30" fmla="*/ 11 w 86"/>
                <a:gd name="T31" fmla="*/ 0 h 81"/>
                <a:gd name="T32" fmla="*/ 22 w 86"/>
                <a:gd name="T33" fmla="*/ 10 h 81"/>
                <a:gd name="T34" fmla="*/ 11 w 86"/>
                <a:gd name="T35" fmla="*/ 19 h 81"/>
                <a:gd name="T36" fmla="*/ 20 w 86"/>
                <a:gd name="T37" fmla="*/ 81 h 81"/>
                <a:gd name="T38" fmla="*/ 1 w 86"/>
                <a:gd name="T39" fmla="*/ 81 h 81"/>
                <a:gd name="T40" fmla="*/ 1 w 86"/>
                <a:gd name="T41" fmla="*/ 27 h 81"/>
                <a:gd name="T42" fmla="*/ 20 w 86"/>
                <a:gd name="T43" fmla="*/ 27 h 81"/>
                <a:gd name="T44" fmla="*/ 20 w 86"/>
                <a:gd name="T4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81">
                  <a:moveTo>
                    <a:pt x="67" y="81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46"/>
                    <a:pt x="65" y="40"/>
                    <a:pt x="58" y="40"/>
                  </a:cubicBezTo>
                  <a:cubicBezTo>
                    <a:pt x="51" y="40"/>
                    <a:pt x="48" y="46"/>
                    <a:pt x="48" y="52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53" y="28"/>
                    <a:pt x="57" y="25"/>
                    <a:pt x="65" y="25"/>
                  </a:cubicBezTo>
                  <a:cubicBezTo>
                    <a:pt x="73" y="25"/>
                    <a:pt x="86" y="29"/>
                    <a:pt x="86" y="51"/>
                  </a:cubicBezTo>
                  <a:cubicBezTo>
                    <a:pt x="86" y="81"/>
                    <a:pt x="86" y="81"/>
                    <a:pt x="86" y="81"/>
                  </a:cubicBezTo>
                  <a:lnTo>
                    <a:pt x="67" y="81"/>
                  </a:lnTo>
                  <a:close/>
                  <a:moveTo>
                    <a:pt x="11" y="19"/>
                  </a:moveTo>
                  <a:cubicBezTo>
                    <a:pt x="5" y="19"/>
                    <a:pt x="0" y="15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4"/>
                    <a:pt x="22" y="10"/>
                  </a:cubicBezTo>
                  <a:cubicBezTo>
                    <a:pt x="22" y="15"/>
                    <a:pt x="17" y="19"/>
                    <a:pt x="11" y="19"/>
                  </a:cubicBezTo>
                  <a:close/>
                  <a:moveTo>
                    <a:pt x="20" y="81"/>
                  </a:moveTo>
                  <a:cubicBezTo>
                    <a:pt x="1" y="81"/>
                    <a:pt x="1" y="81"/>
                    <a:pt x="1" y="81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0" y="27"/>
                    <a:pt x="20" y="27"/>
                    <a:pt x="20" y="27"/>
                  </a:cubicBezTo>
                  <a:lnTo>
                    <a:pt x="20" y="8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2105653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evron 20">
            <a:extLst>
              <a:ext uri="{FF2B5EF4-FFF2-40B4-BE49-F238E27FC236}">
                <a16:creationId xmlns:a16="http://schemas.microsoft.com/office/drawing/2014/main" id="{C5CAF819-7E12-E34A-EF55-E8BC406DC04F}"/>
              </a:ext>
            </a:extLst>
          </p:cNvPr>
          <p:cNvSpPr/>
          <p:nvPr userDrawn="1"/>
        </p:nvSpPr>
        <p:spPr>
          <a:xfrm flipH="1">
            <a:off x="10581164" y="4469788"/>
            <a:ext cx="853539" cy="1127067"/>
          </a:xfrm>
          <a:prstGeom prst="chevron">
            <a:avLst/>
          </a:prstGeom>
          <a:solidFill>
            <a:srgbClr val="D9D9D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D32348DD-BCB7-5A47-3BB5-B4C70CB1A6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384778" y="3926716"/>
            <a:ext cx="4674770" cy="2022903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 la couleur</a:t>
            </a:r>
            <a:endParaRPr lang="en-GB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CEEAE545-0466-BC04-0A9F-864082AC4E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384779" y="3925073"/>
            <a:ext cx="4674770" cy="287053"/>
          </a:xfrm>
          <a:prstGeom prst="rect">
            <a:avLst/>
          </a:prstGeom>
          <a:solidFill>
            <a:schemeClr val="bg2"/>
          </a:solidFill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en-GB" sz="1400" b="1" i="0" kern="1200" cap="all" spc="200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51432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Combien / Coûts ?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CC549E95-26DD-3308-CC17-2A1E1D34DB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43083" y="3926716"/>
            <a:ext cx="4674770" cy="2022903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 la couleur</a:t>
            </a:r>
            <a:endParaRPr lang="en-GB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FF772078-D6E8-BBAE-02D4-178E0FB93FF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43084" y="3925073"/>
            <a:ext cx="4674770" cy="287053"/>
          </a:xfrm>
          <a:prstGeom prst="rect">
            <a:avLst/>
          </a:prstGeom>
          <a:solidFill>
            <a:schemeClr val="bg2"/>
          </a:solidFill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en-GB" sz="1400" b="1" i="0" kern="1200" cap="all" spc="200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51432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Combien / Revenus ?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F7442082-C1EC-43AD-FB29-B956ADDD10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720192" y="1416486"/>
            <a:ext cx="3097593" cy="2451178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 la couleur</a:t>
            </a:r>
            <a:endParaRPr lang="en-GB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D527520A-13CF-1244-2D05-54A8796473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56785" y="1404666"/>
            <a:ext cx="3097593" cy="2451178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 la couleur</a:t>
            </a:r>
            <a:endParaRPr lang="en-GB" dirty="0"/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F2AD5100-55CB-C31B-70E8-7A828CE614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8283" y="1418129"/>
            <a:ext cx="3097593" cy="2451178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 la couleur</a:t>
            </a:r>
            <a:endParaRPr lang="en-GB" dirty="0"/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1C33A5D8-32D4-C6C2-B529-44D76F561277}"/>
              </a:ext>
            </a:extLst>
          </p:cNvPr>
          <p:cNvSpPr/>
          <p:nvPr userDrawn="1"/>
        </p:nvSpPr>
        <p:spPr>
          <a:xfrm>
            <a:off x="407018" y="1746443"/>
            <a:ext cx="1362956" cy="1799734"/>
          </a:xfrm>
          <a:prstGeom prst="chevron">
            <a:avLst/>
          </a:prstGeom>
          <a:solidFill>
            <a:srgbClr val="D9D9D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4BAD803-DF60-55A1-8B17-95A328378FE1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2BAA6C8-13C3-F002-F789-702C54F4C0A7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4A2A4C31-8AED-6B85-5DD1-650464116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38093EF8-C1EC-50E3-2665-5FEEBBBDBD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453CE7B-0BBA-4BB2-DF2E-EFF0A3AA2B81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6" name="Espace réservé pour une image  14">
            <a:extLst>
              <a:ext uri="{FF2B5EF4-FFF2-40B4-BE49-F238E27FC236}">
                <a16:creationId xmlns:a16="http://schemas.microsoft.com/office/drawing/2014/main" id="{8622AEAC-F56A-C127-3385-B0345B1E022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140306" y="2042596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47" name="Espace réservé pour une image  14">
            <a:extLst>
              <a:ext uri="{FF2B5EF4-FFF2-40B4-BE49-F238E27FC236}">
                <a16:creationId xmlns:a16="http://schemas.microsoft.com/office/drawing/2014/main" id="{1B3581E0-AAC5-1F23-ABA9-B2066889A5E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72588" y="2042596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48" name="Espace réservé pour une image  14">
            <a:extLst>
              <a:ext uri="{FF2B5EF4-FFF2-40B4-BE49-F238E27FC236}">
                <a16:creationId xmlns:a16="http://schemas.microsoft.com/office/drawing/2014/main" id="{B59D884C-2302-97B8-3680-B805AE34361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556005" y="2892988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49" name="Espace réservé pour une image  14">
            <a:extLst>
              <a:ext uri="{FF2B5EF4-FFF2-40B4-BE49-F238E27FC236}">
                <a16:creationId xmlns:a16="http://schemas.microsoft.com/office/drawing/2014/main" id="{232783A5-A9E0-328F-6BFA-463066654F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336955" y="2038142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0" name="Espace réservé pour une image  14">
            <a:extLst>
              <a:ext uri="{FF2B5EF4-FFF2-40B4-BE49-F238E27FC236}">
                <a16:creationId xmlns:a16="http://schemas.microsoft.com/office/drawing/2014/main" id="{0A062988-9C84-F870-2BF1-462733785FE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69237" y="2038142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1" name="Espace réservé pour une image  14">
            <a:extLst>
              <a:ext uri="{FF2B5EF4-FFF2-40B4-BE49-F238E27FC236}">
                <a16:creationId xmlns:a16="http://schemas.microsoft.com/office/drawing/2014/main" id="{5E6009CE-011E-DA06-AFDE-425F7CD3EBC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752654" y="2888534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2" name="Espace réservé pour une image  14">
            <a:extLst>
              <a:ext uri="{FF2B5EF4-FFF2-40B4-BE49-F238E27FC236}">
                <a16:creationId xmlns:a16="http://schemas.microsoft.com/office/drawing/2014/main" id="{9120FBC4-5F87-34A6-1D55-2C9D0D0812A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509544" y="2038142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3" name="Espace réservé pour une image  14">
            <a:extLst>
              <a:ext uri="{FF2B5EF4-FFF2-40B4-BE49-F238E27FC236}">
                <a16:creationId xmlns:a16="http://schemas.microsoft.com/office/drawing/2014/main" id="{AE5392FC-1BC9-8EA9-034C-C5CB653D041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41826" y="2038142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4" name="Espace réservé pour une image  14">
            <a:extLst>
              <a:ext uri="{FF2B5EF4-FFF2-40B4-BE49-F238E27FC236}">
                <a16:creationId xmlns:a16="http://schemas.microsoft.com/office/drawing/2014/main" id="{613299E2-EC04-4456-DCC3-B95C6720A5F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925243" y="2888534"/>
            <a:ext cx="709868" cy="709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5" name="Espace réservé pour une image  14">
            <a:extLst>
              <a:ext uri="{FF2B5EF4-FFF2-40B4-BE49-F238E27FC236}">
                <a16:creationId xmlns:a16="http://schemas.microsoft.com/office/drawing/2014/main" id="{FF72FFAE-D784-8FD2-EA56-E07DE989E4A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61280" y="4664405"/>
            <a:ext cx="835944" cy="835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6" name="Espace réservé pour une image  14">
            <a:extLst>
              <a:ext uri="{FF2B5EF4-FFF2-40B4-BE49-F238E27FC236}">
                <a16:creationId xmlns:a16="http://schemas.microsoft.com/office/drawing/2014/main" id="{4C74C467-FB36-A5CC-0FE7-644CE7C4455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741898" y="4664405"/>
            <a:ext cx="835944" cy="835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7" name="Espace réservé pour une image  14">
            <a:extLst>
              <a:ext uri="{FF2B5EF4-FFF2-40B4-BE49-F238E27FC236}">
                <a16:creationId xmlns:a16="http://schemas.microsoft.com/office/drawing/2014/main" id="{E4C28EE3-C33F-2115-431C-8164C18410F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525264" y="4664405"/>
            <a:ext cx="835944" cy="835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58" name="Espace réservé pour une image  14">
            <a:extLst>
              <a:ext uri="{FF2B5EF4-FFF2-40B4-BE49-F238E27FC236}">
                <a16:creationId xmlns:a16="http://schemas.microsoft.com/office/drawing/2014/main" id="{45F90DA1-7A24-1FB8-EFA6-43A2601C7F3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505882" y="4664405"/>
            <a:ext cx="835944" cy="835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4" name="Espace réservé du texte 14">
            <a:extLst>
              <a:ext uri="{FF2B5EF4-FFF2-40B4-BE49-F238E27FC236}">
                <a16:creationId xmlns:a16="http://schemas.microsoft.com/office/drawing/2014/main" id="{62F7368B-C928-C144-1EE8-24A8F0D3DEE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88283" y="1416486"/>
            <a:ext cx="3097593" cy="287053"/>
          </a:xfrm>
          <a:prstGeom prst="rect">
            <a:avLst/>
          </a:prstGeom>
          <a:solidFill>
            <a:schemeClr val="bg2"/>
          </a:solidFill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en-GB" sz="1400" b="1" i="0" kern="1200" cap="all" spc="200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51432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Comment ?</a:t>
            </a:r>
            <a:endParaRPr lang="en-GB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E7574BF4-CCC6-0053-52AA-ADAB3393A0F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55933" y="1416486"/>
            <a:ext cx="3097593" cy="287053"/>
          </a:xfrm>
          <a:prstGeom prst="rect">
            <a:avLst/>
          </a:prstGeom>
          <a:solidFill>
            <a:schemeClr val="bg2"/>
          </a:solidFill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en-GB" sz="1400" b="1" i="0" kern="1200" cap="all" spc="200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51432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Quoi ?</a:t>
            </a:r>
            <a:endParaRPr lang="en-GB" dirty="0"/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144B4386-EE2C-7853-45A8-783BAB7AB6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20192" y="1416486"/>
            <a:ext cx="3097593" cy="287053"/>
          </a:xfrm>
          <a:prstGeom prst="rect">
            <a:avLst/>
          </a:prstGeom>
          <a:solidFill>
            <a:schemeClr val="bg2"/>
          </a:solidFill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en-GB" sz="1400" b="1" i="0" kern="1200" cap="all" spc="200" baseline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514325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/>
              <a:t>à qui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43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Texte + Mock-Up Or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F1387-8D85-B9FE-CE31-10313BA4E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12238" r="9575" b="8793"/>
          <a:stretch/>
        </p:blipFill>
        <p:spPr>
          <a:xfrm>
            <a:off x="0" y="1655205"/>
            <a:ext cx="6076439" cy="4223216"/>
          </a:xfrm>
          <a:prstGeom prst="rect">
            <a:avLst/>
          </a:prstGeom>
        </p:spPr>
      </p:pic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23AD195-8F09-2E69-2810-27AE5C38E2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1" y="1986246"/>
            <a:ext cx="5044339" cy="32104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1C95FB8A-ACC2-6EC4-26CD-53524393F7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9209" y="2329762"/>
            <a:ext cx="4151672" cy="1099238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 spc="0" baseline="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CFD00529-2B55-CBBB-0397-F52D0F385A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9209" y="3673690"/>
            <a:ext cx="4151672" cy="1099238"/>
          </a:xfrm>
          <a:prstGeom prst="rect">
            <a:avLst/>
          </a:prstGeom>
        </p:spPr>
        <p:txBody>
          <a:bodyPr anchor="ctr" anchorCtr="0"/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z="1600" spc="0" baseline="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0225F2-52E4-95BE-C2FE-81F258399A1B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D7AE9BEE-49FA-3F42-9D74-2DFAFC4AF3A3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E65C2EED-7CB7-84EE-11FF-8B5BA2355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2EBE63B1-EC5A-EA34-4C3B-E3BA1C74C7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6C74C42-E3E0-610B-B371-9ACAD478C562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449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Texte + Mock-Up I-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B447E5-1A21-52E5-9C4E-023BE3F2A6DA}"/>
              </a:ext>
            </a:extLst>
          </p:cNvPr>
          <p:cNvSpPr/>
          <p:nvPr userDrawn="1"/>
        </p:nvSpPr>
        <p:spPr>
          <a:xfrm>
            <a:off x="-1" y="4828677"/>
            <a:ext cx="12192001" cy="1152353"/>
          </a:xfrm>
          <a:prstGeom prst="rect">
            <a:avLst/>
          </a:prstGeom>
          <a:solidFill>
            <a:srgbClr val="D9D9D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0225F2-52E4-95BE-C2FE-81F258399A1B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D7AE9BEE-49FA-3F42-9D74-2DFAFC4AF3A3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E65C2EED-7CB7-84EE-11FF-8B5BA2355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2EBE63B1-EC5A-EA34-4C3B-E3BA1C74C7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6C74C42-E3E0-610B-B371-9ACAD478C562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2A7E3F2-E332-C01B-BF90-9F4075777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19807" r="38374" b="16707"/>
          <a:stretch/>
        </p:blipFill>
        <p:spPr>
          <a:xfrm>
            <a:off x="4732202" y="1207591"/>
            <a:ext cx="2749508" cy="50061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F96477-BDE7-CB7A-DFF7-3E34666DD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19807" r="38374" b="16707"/>
          <a:stretch/>
        </p:blipFill>
        <p:spPr>
          <a:xfrm>
            <a:off x="7695821" y="1578895"/>
            <a:ext cx="2341650" cy="42635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0B8201-ACC1-2B6B-C053-2595941B6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19807" r="38374" b="16707"/>
          <a:stretch/>
        </p:blipFill>
        <p:spPr>
          <a:xfrm>
            <a:off x="2176442" y="1564891"/>
            <a:ext cx="2341650" cy="4263566"/>
          </a:xfrm>
          <a:prstGeom prst="rect">
            <a:avLst/>
          </a:prstGeom>
        </p:spPr>
      </p:pic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23AD195-8F09-2E69-2810-27AE5C38E2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24130" y="1894573"/>
            <a:ext cx="1840813" cy="32918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C33D7C19-967E-1415-985A-DADABD50432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18911" y="2171299"/>
            <a:ext cx="1564104" cy="27970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1391F172-9F5C-D76B-7EBE-990633AC76B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598906" y="2156860"/>
            <a:ext cx="1564104" cy="27970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6686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Grille de positi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018D58-848B-D123-47B6-5FB71B518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445697FC-B695-F6B7-E89B-35EB176AF25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4BAD803-DF60-55A1-8B17-95A328378FE1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2BAA6C8-13C3-F002-F789-702C54F4C0A7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4A2A4C31-8AED-6B85-5DD1-650464116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38093EF8-C1EC-50E3-2665-5FEEBBBDBD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453CE7B-0BBA-4BB2-DF2E-EFF0A3AA2B81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DA31149-23ED-B628-84B3-A4FBF255D0E0}"/>
              </a:ext>
            </a:extLst>
          </p:cNvPr>
          <p:cNvSpPr txBox="1"/>
          <p:nvPr userDrawn="1"/>
        </p:nvSpPr>
        <p:spPr>
          <a:xfrm>
            <a:off x="570478" y="3889815"/>
            <a:ext cx="1900004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chemeClr val="accent3"/>
                </a:solidFill>
              </a:rPr>
              <a:t>Peu</a:t>
            </a:r>
            <a:r>
              <a:rPr lang="en-GB" i="1" dirty="0">
                <a:solidFill>
                  <a:schemeClr val="accent3"/>
                </a:solidFill>
              </a:rPr>
              <a:t> </a:t>
            </a:r>
            <a:r>
              <a:rPr lang="en-GB" i="1" dirty="0" err="1">
                <a:solidFill>
                  <a:schemeClr val="accent3"/>
                </a:solidFill>
              </a:rPr>
              <a:t>fonctionnel</a:t>
            </a:r>
            <a:endParaRPr lang="en-GB" i="1" dirty="0">
              <a:solidFill>
                <a:schemeClr val="accent3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31AF15-D2EC-7AB2-9B1C-110F2C02B01C}"/>
              </a:ext>
            </a:extLst>
          </p:cNvPr>
          <p:cNvSpPr txBox="1"/>
          <p:nvPr userDrawn="1"/>
        </p:nvSpPr>
        <p:spPr>
          <a:xfrm>
            <a:off x="9865894" y="3889815"/>
            <a:ext cx="1790023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i="1" dirty="0">
                <a:solidFill>
                  <a:schemeClr val="accent4"/>
                </a:solidFill>
              </a:rPr>
              <a:t>Très </a:t>
            </a:r>
            <a:r>
              <a:rPr lang="en-GB" i="1" dirty="0" err="1">
                <a:solidFill>
                  <a:schemeClr val="accent4"/>
                </a:solidFill>
              </a:rPr>
              <a:t>fonctionnel</a:t>
            </a:r>
            <a:endParaRPr lang="en-GB" i="1" dirty="0">
              <a:solidFill>
                <a:schemeClr val="accent4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CD82F9-B29F-BF9F-C747-C394A98F0DB2}"/>
              </a:ext>
            </a:extLst>
          </p:cNvPr>
          <p:cNvSpPr txBox="1"/>
          <p:nvPr userDrawn="1"/>
        </p:nvSpPr>
        <p:spPr>
          <a:xfrm>
            <a:off x="5145998" y="6010462"/>
            <a:ext cx="1900004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 err="1">
                <a:solidFill>
                  <a:schemeClr val="accent3"/>
                </a:solidFill>
              </a:rPr>
              <a:t>Esthétique</a:t>
            </a:r>
            <a:r>
              <a:rPr lang="en-GB" i="1" dirty="0">
                <a:solidFill>
                  <a:schemeClr val="accent3"/>
                </a:solidFill>
              </a:rPr>
              <a:t> </a:t>
            </a:r>
            <a:r>
              <a:rPr lang="en-GB" i="1" dirty="0" err="1">
                <a:solidFill>
                  <a:schemeClr val="accent3"/>
                </a:solidFill>
              </a:rPr>
              <a:t>basique</a:t>
            </a:r>
            <a:endParaRPr lang="en-GB" i="1" dirty="0">
              <a:solidFill>
                <a:schemeClr val="accent3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382461-2A43-F3F7-AEED-FCC6385DE7FB}"/>
              </a:ext>
            </a:extLst>
          </p:cNvPr>
          <p:cNvSpPr txBox="1"/>
          <p:nvPr userDrawn="1"/>
        </p:nvSpPr>
        <p:spPr>
          <a:xfrm>
            <a:off x="5215130" y="1213181"/>
            <a:ext cx="1790023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 err="1">
                <a:solidFill>
                  <a:schemeClr val="accent4"/>
                </a:solidFill>
              </a:rPr>
              <a:t>Esthétique</a:t>
            </a:r>
            <a:r>
              <a:rPr lang="en-GB" i="1" dirty="0">
                <a:solidFill>
                  <a:schemeClr val="accent4"/>
                </a:solidFill>
              </a:rPr>
              <a:t> </a:t>
            </a:r>
            <a:r>
              <a:rPr lang="en-GB" i="1" dirty="0" err="1">
                <a:solidFill>
                  <a:schemeClr val="accent4"/>
                </a:solidFill>
              </a:rPr>
              <a:t>travaillée</a:t>
            </a:r>
            <a:endParaRPr lang="en-GB" i="1" dirty="0">
              <a:solidFill>
                <a:schemeClr val="accent4"/>
              </a:solidFill>
            </a:endParaRPr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B9A644B9-1AB3-BBC9-2272-07749017633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407076" y="2071196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CA5D905-BAC7-36D2-F443-32FB3A47AC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898125" y="2071196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25BF259-7F11-28ED-0C37-76FAA3E3CE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89174" y="2071196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31EA3137-8750-515B-7CCD-6745FE46174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07076" y="4548255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20CB1046-565A-37C7-BCF2-D0FEBFB66BF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898125" y="4548255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26" name="Espace réservé pour une image  14">
            <a:extLst>
              <a:ext uri="{FF2B5EF4-FFF2-40B4-BE49-F238E27FC236}">
                <a16:creationId xmlns:a16="http://schemas.microsoft.com/office/drawing/2014/main" id="{9C382AE7-3935-999E-E06D-E7F21C24D20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389174" y="4548255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39" name="Espace réservé pour une image  14">
            <a:extLst>
              <a:ext uri="{FF2B5EF4-FFF2-40B4-BE49-F238E27FC236}">
                <a16:creationId xmlns:a16="http://schemas.microsoft.com/office/drawing/2014/main" id="{02FE690F-3B4D-EBF0-B865-39FA215E323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1087" y="2075555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40" name="Espace réservé pour une image  14">
            <a:extLst>
              <a:ext uri="{FF2B5EF4-FFF2-40B4-BE49-F238E27FC236}">
                <a16:creationId xmlns:a16="http://schemas.microsoft.com/office/drawing/2014/main" id="{406CD3B2-A354-70E7-2BA1-E7070EDB868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342136" y="2075555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41" name="Espace réservé pour une image  14">
            <a:extLst>
              <a:ext uri="{FF2B5EF4-FFF2-40B4-BE49-F238E27FC236}">
                <a16:creationId xmlns:a16="http://schemas.microsoft.com/office/drawing/2014/main" id="{B1D8A722-7FCC-D692-4CAA-DD432BDBDBE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3185" y="2075555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42" name="Espace réservé pour une image  14">
            <a:extLst>
              <a:ext uri="{FF2B5EF4-FFF2-40B4-BE49-F238E27FC236}">
                <a16:creationId xmlns:a16="http://schemas.microsoft.com/office/drawing/2014/main" id="{D7AF9693-637C-D1DC-26B3-292E50188FC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51087" y="4552614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43" name="Espace réservé pour une image  14">
            <a:extLst>
              <a:ext uri="{FF2B5EF4-FFF2-40B4-BE49-F238E27FC236}">
                <a16:creationId xmlns:a16="http://schemas.microsoft.com/office/drawing/2014/main" id="{B5B6961F-9736-A793-747B-2034CDCC16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342136" y="4552614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sp>
        <p:nvSpPr>
          <p:cNvPr id="44" name="Espace réservé pour une image  14">
            <a:extLst>
              <a:ext uri="{FF2B5EF4-FFF2-40B4-BE49-F238E27FC236}">
                <a16:creationId xmlns:a16="http://schemas.microsoft.com/office/drawing/2014/main" id="{1106B4BA-FDAD-1FDA-501B-790D75C6F25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833185" y="4552614"/>
            <a:ext cx="990134" cy="990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514325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Logo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8940AFB-A44A-951D-96EE-EEF5B918C7CA}"/>
              </a:ext>
            </a:extLst>
          </p:cNvPr>
          <p:cNvGrpSpPr/>
          <p:nvPr userDrawn="1"/>
        </p:nvGrpSpPr>
        <p:grpSpPr>
          <a:xfrm>
            <a:off x="557539" y="1700463"/>
            <a:ext cx="11076090" cy="4231280"/>
            <a:chOff x="557539" y="1700463"/>
            <a:chExt cx="11076090" cy="423128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48C3CEED-7208-D66E-59BE-A0BE7D6A24E2}"/>
                </a:ext>
              </a:extLst>
            </p:cNvPr>
            <p:cNvGrpSpPr/>
            <p:nvPr userDrawn="1"/>
          </p:nvGrpSpPr>
          <p:grpSpPr>
            <a:xfrm>
              <a:off x="557539" y="1700463"/>
              <a:ext cx="11076090" cy="4231280"/>
              <a:chOff x="6719797" y="-297814"/>
              <a:chExt cx="4811803" cy="6080902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7F926D31-34C3-421E-67A6-88940C8836C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085248" y="2742637"/>
                <a:ext cx="6080902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CB7EBDD-8DE4-12A6-F501-96814FBBC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9797" y="2742637"/>
                <a:ext cx="4811803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5792F34F-A422-78A3-6579-CB464324D80E}"/>
                </a:ext>
              </a:extLst>
            </p:cNvPr>
            <p:cNvSpPr/>
            <p:nvPr userDrawn="1"/>
          </p:nvSpPr>
          <p:spPr>
            <a:xfrm>
              <a:off x="6060669" y="3774719"/>
              <a:ext cx="74141" cy="7414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902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Persona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E1B50E-6DAB-1377-9B04-A2FC833E4FBE}"/>
              </a:ext>
            </a:extLst>
          </p:cNvPr>
          <p:cNvSpPr/>
          <p:nvPr userDrawn="1"/>
        </p:nvSpPr>
        <p:spPr>
          <a:xfrm>
            <a:off x="4082490" y="1035785"/>
            <a:ext cx="4375548" cy="50015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DD261EE9-60C7-3B1D-760C-2605F7F2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9" name="Espace réservé du numéro de diapositive 4">
            <a:extLst>
              <a:ext uri="{FF2B5EF4-FFF2-40B4-BE49-F238E27FC236}">
                <a16:creationId xmlns:a16="http://schemas.microsoft.com/office/drawing/2014/main" id="{F7988638-7E75-8B39-AF68-9B5E40996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id="{C0090D34-DC25-F319-9FB5-F69C3E0256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4" name="Espace réservé pour une image  25">
            <a:extLst>
              <a:ext uri="{FF2B5EF4-FFF2-40B4-BE49-F238E27FC236}">
                <a16:creationId xmlns:a16="http://schemas.microsoft.com/office/drawing/2014/main" id="{A1E32DEE-0D28-EB07-5677-F34932D25F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47" name="Espace réservé pour une image  37">
            <a:extLst>
              <a:ext uri="{FF2B5EF4-FFF2-40B4-BE49-F238E27FC236}">
                <a16:creationId xmlns:a16="http://schemas.microsoft.com/office/drawing/2014/main" id="{4F26F9ED-A551-C3E4-BEAC-BB4AFFA62CA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767479" y="1474012"/>
            <a:ext cx="1483200" cy="148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1275"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11AF96-2673-9690-320F-66495239780A}"/>
              </a:ext>
            </a:extLst>
          </p:cNvPr>
          <p:cNvSpPr/>
          <p:nvPr userDrawn="1"/>
        </p:nvSpPr>
        <p:spPr>
          <a:xfrm>
            <a:off x="0" y="5342570"/>
            <a:ext cx="8458038" cy="6947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E0FF9D1-0504-298C-2A28-B074FA0C9063}"/>
              </a:ext>
            </a:extLst>
          </p:cNvPr>
          <p:cNvGrpSpPr/>
          <p:nvPr userDrawn="1"/>
        </p:nvGrpSpPr>
        <p:grpSpPr>
          <a:xfrm rot="16200000" flipH="1">
            <a:off x="1841859" y="3282438"/>
            <a:ext cx="4456283" cy="878741"/>
            <a:chOff x="5521861" y="4973803"/>
            <a:chExt cx="4456283" cy="87874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9C53ECA-D252-B332-429A-A7C8CC74CFF4}"/>
                </a:ext>
              </a:extLst>
            </p:cNvPr>
            <p:cNvGrpSpPr/>
            <p:nvPr/>
          </p:nvGrpSpPr>
          <p:grpSpPr>
            <a:xfrm flipH="1" flipV="1">
              <a:off x="5574434" y="4973803"/>
              <a:ext cx="4403710" cy="807984"/>
              <a:chOff x="-1052541" y="0"/>
              <a:chExt cx="13244541" cy="836613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EBB385D0-F19C-2C23-5E04-D6EDE6FF04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112528" y="-5328456"/>
                <a:ext cx="0" cy="12330138"/>
              </a:xfrm>
              <a:prstGeom prst="line">
                <a:avLst/>
              </a:prstGeom>
              <a:ln w="15875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4CE72860-BBB7-B416-9AB7-AAAD955E07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0"/>
                <a:ext cx="914400" cy="836613"/>
              </a:xfrm>
              <a:prstGeom prst="line">
                <a:avLst/>
              </a:prstGeom>
              <a:ln w="15875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7D024A9-3DF6-6F87-E741-0A87FAD817FD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718A87F1-B50C-E657-C6B6-C6CED70DC411}"/>
              </a:ext>
            </a:extLst>
          </p:cNvPr>
          <p:cNvSpPr txBox="1"/>
          <p:nvPr userDrawn="1"/>
        </p:nvSpPr>
        <p:spPr>
          <a:xfrm>
            <a:off x="1346371" y="2868135"/>
            <a:ext cx="24243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b="1" spc="200" dirty="0">
                <a:solidFill>
                  <a:schemeClr val="tx2"/>
                </a:solidFill>
                <a:latin typeface="+mn-lt"/>
              </a:rPr>
              <a:t>INTERÊTS ❮</a:t>
            </a:r>
            <a:endParaRPr lang="fr-FR" sz="1800" b="1" spc="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Espace réservé pour une image  37">
            <a:extLst>
              <a:ext uri="{FF2B5EF4-FFF2-40B4-BE49-F238E27FC236}">
                <a16:creationId xmlns:a16="http://schemas.microsoft.com/office/drawing/2014/main" id="{B6B43031-B00C-7CA0-935E-3EC8524E820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714109" y="3337758"/>
            <a:ext cx="636436" cy="636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21" name="Espace réservé pour une image  37">
            <a:extLst>
              <a:ext uri="{FF2B5EF4-FFF2-40B4-BE49-F238E27FC236}">
                <a16:creationId xmlns:a16="http://schemas.microsoft.com/office/drawing/2014/main" id="{FD0277F1-5E86-BBF6-6421-08E32272059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944032" y="3337758"/>
            <a:ext cx="636436" cy="636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sp>
        <p:nvSpPr>
          <p:cNvPr id="22" name="Espace réservé pour une image  37">
            <a:extLst>
              <a:ext uri="{FF2B5EF4-FFF2-40B4-BE49-F238E27FC236}">
                <a16:creationId xmlns:a16="http://schemas.microsoft.com/office/drawing/2014/main" id="{919DE718-6241-176C-11CF-F2B1DF0BE63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173955" y="3337758"/>
            <a:ext cx="636436" cy="636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1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Picto</a:t>
            </a:r>
            <a:endParaRPr lang="en-GB" dirty="0"/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582309DE-EC59-5539-D9EF-132986756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176" y="4837125"/>
            <a:ext cx="770294" cy="770294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77056979-DD4B-B7B5-B19C-272EA74AE3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655765" y="5905464"/>
            <a:ext cx="344566" cy="344566"/>
          </a:xfrm>
          <a:prstGeom prst="rect">
            <a:avLst/>
          </a:prstGeom>
        </p:spPr>
      </p:pic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F2752D6E-1BE7-1197-80C6-2A82631BA9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5566604"/>
            <a:ext cx="8458038" cy="278421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kern="1200" spc="1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kern="1200" spc="1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kern="1200" spc="1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kern="1200" spc="1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1800" b="1" kern="1200" spc="1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Baseline</a:t>
            </a:r>
            <a:endParaRPr lang="en-GB" dirty="0"/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4A04D65A-A45D-584E-DD29-4165E9A5F58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27776" y="1897395"/>
            <a:ext cx="3039858" cy="3107915"/>
          </a:xfrm>
          <a:prstGeom prst="rect">
            <a:avLst/>
          </a:prstGeom>
        </p:spPr>
        <p:txBody>
          <a:bodyPr anchor="t" anchorCtr="0"/>
          <a:lstStyle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2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</a:t>
            </a:r>
            <a:br>
              <a:rPr lang="fr-FR" dirty="0"/>
            </a:br>
            <a:r>
              <a:rPr lang="fr-FR" dirty="0"/>
              <a:t>les styles 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339DF06-0ABA-54D5-D129-0C1841041F15}"/>
              </a:ext>
            </a:extLst>
          </p:cNvPr>
          <p:cNvGrpSpPr/>
          <p:nvPr userDrawn="1"/>
        </p:nvGrpSpPr>
        <p:grpSpPr>
          <a:xfrm>
            <a:off x="8458038" y="3277336"/>
            <a:ext cx="3733961" cy="461665"/>
            <a:chOff x="6719797" y="4892279"/>
            <a:chExt cx="4811803" cy="461665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8116295F-E410-CCFA-8DCC-753F36EA38CF}"/>
                </a:ext>
              </a:extLst>
            </p:cNvPr>
            <p:cNvCxnSpPr>
              <a:cxnSpLocks/>
            </p:cNvCxnSpPr>
            <p:nvPr/>
          </p:nvCxnSpPr>
          <p:spPr>
            <a:xfrm>
              <a:off x="6719797" y="4892279"/>
              <a:ext cx="4811803" cy="0"/>
            </a:xfrm>
            <a:prstGeom prst="line">
              <a:avLst/>
            </a:prstGeom>
            <a:ln w="158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FA523FFB-A5E1-DE27-3B90-D98F285618FB}"/>
                </a:ext>
              </a:extLst>
            </p:cNvPr>
            <p:cNvCxnSpPr>
              <a:cxnSpLocks/>
            </p:cNvCxnSpPr>
            <p:nvPr/>
          </p:nvCxnSpPr>
          <p:spPr>
            <a:xfrm>
              <a:off x="6719797" y="5353944"/>
              <a:ext cx="4811803" cy="0"/>
            </a:xfrm>
            <a:prstGeom prst="line">
              <a:avLst/>
            </a:prstGeom>
            <a:ln w="158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D42AEFF-CF56-A6B3-346C-40DD27272067}"/>
              </a:ext>
            </a:extLst>
          </p:cNvPr>
          <p:cNvGrpSpPr/>
          <p:nvPr userDrawn="1"/>
        </p:nvGrpSpPr>
        <p:grpSpPr>
          <a:xfrm>
            <a:off x="8803324" y="4053445"/>
            <a:ext cx="315574" cy="1153948"/>
            <a:chOff x="8638551" y="4417328"/>
            <a:chExt cx="315574" cy="1153948"/>
          </a:xfrm>
        </p:grpSpPr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155E5C5C-94FE-057F-20AD-7B4C2E91F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85617" y="4417328"/>
              <a:ext cx="221442" cy="221442"/>
            </a:xfrm>
            <a:prstGeom prst="rect">
              <a:avLst/>
            </a:prstGeom>
          </p:spPr>
        </p:pic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E878715B-091F-CA2A-7729-6D9A8EDAA7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02676" y="5046960"/>
              <a:ext cx="187324" cy="187324"/>
            </a:xfrm>
            <a:prstGeom prst="rect">
              <a:avLst/>
            </a:prstGeom>
          </p:spPr>
        </p:pic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7324AF80-83FF-26DE-4274-65CA5302B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638551" y="4669401"/>
              <a:ext cx="315574" cy="315574"/>
            </a:xfrm>
            <a:prstGeom prst="rect">
              <a:avLst/>
            </a:prstGeom>
          </p:spPr>
        </p:pic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A80BD246-5331-5479-CB47-FC21170DC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706847" y="5392294"/>
              <a:ext cx="178982" cy="178982"/>
            </a:xfrm>
            <a:prstGeom prst="rect">
              <a:avLst/>
            </a:prstGeom>
          </p:spPr>
        </p:pic>
      </p:grp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0A195580-98C7-7413-A892-684B107B9DC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27624" y="3284861"/>
            <a:ext cx="3029573" cy="454140"/>
          </a:xfrm>
          <a:prstGeom prst="rect">
            <a:avLst/>
          </a:prstGeom>
          <a:noFill/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kern="1200" spc="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kern="1200" spc="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kern="1200" spc="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kern="1200" spc="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1800" b="1" kern="1200" spc="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Prénom Nom</a:t>
            </a:r>
            <a:endParaRPr lang="en-GB" dirty="0"/>
          </a:p>
        </p:txBody>
      </p:sp>
      <p:sp>
        <p:nvSpPr>
          <p:cNvPr id="53" name="Chevron 52">
            <a:extLst>
              <a:ext uri="{FF2B5EF4-FFF2-40B4-BE49-F238E27FC236}">
                <a16:creationId xmlns:a16="http://schemas.microsoft.com/office/drawing/2014/main" id="{E0CEAC7B-3BF5-8EC9-332A-78697F811DCD}"/>
              </a:ext>
            </a:extLst>
          </p:cNvPr>
          <p:cNvSpPr/>
          <p:nvPr userDrawn="1"/>
        </p:nvSpPr>
        <p:spPr>
          <a:xfrm>
            <a:off x="8637985" y="3388068"/>
            <a:ext cx="187038" cy="246978"/>
          </a:xfrm>
          <a:prstGeom prst="chevron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7E068D64-A136-9611-246E-349070D6807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0679" y="4053518"/>
            <a:ext cx="2085975" cy="18398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1050" kern="1200" spc="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Age</a:t>
            </a:r>
          </a:p>
        </p:txBody>
      </p:sp>
      <p:sp>
        <p:nvSpPr>
          <p:cNvPr id="58" name="Espace réservé du texte 55">
            <a:extLst>
              <a:ext uri="{FF2B5EF4-FFF2-40B4-BE49-F238E27FC236}">
                <a16:creationId xmlns:a16="http://schemas.microsoft.com/office/drawing/2014/main" id="{B12FFD90-2EE3-A6E6-C7B5-B907E875F3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47734" y="4376814"/>
            <a:ext cx="2085975" cy="18398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1050" kern="1200" spc="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Localisation</a:t>
            </a:r>
          </a:p>
        </p:txBody>
      </p:sp>
      <p:sp>
        <p:nvSpPr>
          <p:cNvPr id="60" name="Espace réservé du texte 55">
            <a:extLst>
              <a:ext uri="{FF2B5EF4-FFF2-40B4-BE49-F238E27FC236}">
                <a16:creationId xmlns:a16="http://schemas.microsoft.com/office/drawing/2014/main" id="{48579BD7-7CC4-A057-1730-A62B6CA7DE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50679" y="4700110"/>
            <a:ext cx="2085975" cy="18398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1050" kern="1200" spc="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Profession</a:t>
            </a:r>
          </a:p>
        </p:txBody>
      </p:sp>
      <p:sp>
        <p:nvSpPr>
          <p:cNvPr id="62" name="Espace réservé du texte 55">
            <a:extLst>
              <a:ext uri="{FF2B5EF4-FFF2-40B4-BE49-F238E27FC236}">
                <a16:creationId xmlns:a16="http://schemas.microsoft.com/office/drawing/2014/main" id="{F341D5E3-5CF5-F101-FE8C-45D16A5719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47734" y="5023407"/>
            <a:ext cx="2085975" cy="18398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1050" kern="1200" spc="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Situation familiale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C464CD36-80AD-9AFD-19B1-9DB8EFBC6B0D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2FFC81D0-469F-FF84-756C-96B3705ADAAD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2C8B1618-724C-8890-FA3C-D1F91A6BD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32D15073-57E4-CEE3-5C30-F81433AA2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D9B10E81-F1AC-E2EE-89CF-8182392821C8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964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Persona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10815909-A100-2AA8-AB99-94BDAC0A1D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33898" y="1486668"/>
            <a:ext cx="2084400" cy="2084400"/>
          </a:xfrm>
          <a:prstGeom prst="ellipse">
            <a:avLst/>
          </a:prstGeom>
          <a:solidFill>
            <a:schemeClr val="bg2"/>
          </a:solidFill>
          <a:ln w="15875">
            <a:noFill/>
          </a:ln>
        </p:spPr>
        <p:txBody>
          <a:bodyPr anchor="ctr" anchorCtr="0"/>
          <a:lstStyle>
            <a:lvl1pPr algn="ctr">
              <a:defRPr lang="fr-FR" sz="1400" b="0" i="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la couleur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ED257149-5DEA-1F1E-B3BC-C41DC85490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8306" y="1486668"/>
            <a:ext cx="2084400" cy="2084400"/>
          </a:xfrm>
          <a:prstGeom prst="ellipse">
            <a:avLst/>
          </a:prstGeom>
          <a:solidFill>
            <a:schemeClr val="bg2"/>
          </a:solidFill>
          <a:ln w="15875">
            <a:noFill/>
          </a:ln>
        </p:spPr>
        <p:txBody>
          <a:bodyPr anchor="ctr" anchorCtr="0"/>
          <a:lstStyle>
            <a:lvl1pPr algn="ctr">
              <a:defRPr lang="fr-FR" sz="1400" b="0" i="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la couleur</a:t>
            </a: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BE9E80B4-2D45-A015-E60C-A75C4DDAF6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1648" y="1491559"/>
            <a:ext cx="2084400" cy="2084400"/>
          </a:xfrm>
          <a:prstGeom prst="ellipse">
            <a:avLst/>
          </a:prstGeom>
          <a:solidFill>
            <a:schemeClr val="bg2"/>
          </a:solidFill>
          <a:ln w="15875">
            <a:noFill/>
          </a:ln>
        </p:spPr>
        <p:txBody>
          <a:bodyPr anchor="ctr" anchorCtr="0"/>
          <a:lstStyle>
            <a:lvl1pPr algn="ctr">
              <a:defRPr lang="fr-FR" sz="1400" b="0" i="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Cliquez</a:t>
            </a:r>
            <a:r>
              <a:rPr lang="en-GB" dirty="0"/>
              <a:t> pour modifier la couleur</a:t>
            </a: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DD261EE9-60C7-3B1D-760C-2605F7F2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9" name="Espace réservé du numéro de diapositive 4">
            <a:extLst>
              <a:ext uri="{FF2B5EF4-FFF2-40B4-BE49-F238E27FC236}">
                <a16:creationId xmlns:a16="http://schemas.microsoft.com/office/drawing/2014/main" id="{F7988638-7E75-8B39-AF68-9B5E40996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id="{C0090D34-DC25-F319-9FB5-F69C3E0256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4" name="Espace réservé pour une image  25">
            <a:extLst>
              <a:ext uri="{FF2B5EF4-FFF2-40B4-BE49-F238E27FC236}">
                <a16:creationId xmlns:a16="http://schemas.microsoft.com/office/drawing/2014/main" id="{A1E32DEE-0D28-EB07-5677-F34932D25F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7" name="Espace réservé pour une image  37">
            <a:extLst>
              <a:ext uri="{FF2B5EF4-FFF2-40B4-BE49-F238E27FC236}">
                <a16:creationId xmlns:a16="http://schemas.microsoft.com/office/drawing/2014/main" id="{35E33BB3-659E-6545-DFA1-C8FF235A301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55428" y="1609264"/>
            <a:ext cx="1841340" cy="18413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5" name="Espace réservé pour une image  37">
            <a:extLst>
              <a:ext uri="{FF2B5EF4-FFF2-40B4-BE49-F238E27FC236}">
                <a16:creationId xmlns:a16="http://schemas.microsoft.com/office/drawing/2014/main" id="{A691363C-E795-0FA6-E127-19B48C083EB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919836" y="1609264"/>
            <a:ext cx="1841340" cy="18413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6" name="Espace réservé pour une image  37">
            <a:extLst>
              <a:ext uri="{FF2B5EF4-FFF2-40B4-BE49-F238E27FC236}">
                <a16:creationId xmlns:a16="http://schemas.microsoft.com/office/drawing/2014/main" id="{5B689FEC-1E6A-C4B0-BE06-94A0C613D09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84244" y="1609264"/>
            <a:ext cx="1841340" cy="18413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90" name="Espace réservé du texte 88">
            <a:extLst>
              <a:ext uri="{FF2B5EF4-FFF2-40B4-BE49-F238E27FC236}">
                <a16:creationId xmlns:a16="http://schemas.microsoft.com/office/drawing/2014/main" id="{F42C6505-59CA-324E-1F48-CC54D5E7EA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1435" y="3829932"/>
            <a:ext cx="2726953" cy="170814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  <a:endParaRPr lang="en-GB" dirty="0"/>
          </a:p>
        </p:txBody>
      </p:sp>
      <p:sp>
        <p:nvSpPr>
          <p:cNvPr id="91" name="Espace réservé du texte 88">
            <a:extLst>
              <a:ext uri="{FF2B5EF4-FFF2-40B4-BE49-F238E27FC236}">
                <a16:creationId xmlns:a16="http://schemas.microsoft.com/office/drawing/2014/main" id="{3D91C777-8079-BD76-170D-6BD94CDC64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6934" y="3829932"/>
            <a:ext cx="2726953" cy="170814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  <a:endParaRPr lang="en-GB" dirty="0"/>
          </a:p>
        </p:txBody>
      </p:sp>
      <p:sp>
        <p:nvSpPr>
          <p:cNvPr id="92" name="Espace réservé du texte 88">
            <a:extLst>
              <a:ext uri="{FF2B5EF4-FFF2-40B4-BE49-F238E27FC236}">
                <a16:creationId xmlns:a16="http://schemas.microsoft.com/office/drawing/2014/main" id="{E98FB855-8E89-5518-4C65-E7C9BFF4DC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91106" y="3829932"/>
            <a:ext cx="2726953" cy="170814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  <a:endParaRPr lang="en-GB" dirty="0"/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C602D18F-0C15-9403-78FA-546015E08B47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737B4B18-CAD7-E7DC-6FA4-C31A2BBD5483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B7406E4C-2AC8-DFBA-B4EF-324B34832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816F1108-CC59-DEFB-E68C-AE070B53E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C4DAF6E3-E5BF-EB89-5879-86BFA401F531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36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2CC8330D-F7FD-C8A8-68C6-E4CD5FE57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F770799E-CF1F-8258-5AD7-E4C91953F6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547" y="1300910"/>
            <a:ext cx="11075832" cy="4091222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spc="0" baseline="0"/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C2D3C854-0F72-2B3F-BB13-F825A048E0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2B05792-F0D4-CF04-BF4F-40F2985A3560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3D09346-0958-030D-7B13-1E0DBFD1BCCE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DD80D997-8531-D091-AF0A-129310E61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226EDA15-EECF-2AA7-1080-C9B6810C89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EB26FF4-80AB-1FE6-E6F6-327F1C8AB89B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259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hevron 21">
            <a:extLst>
              <a:ext uri="{FF2B5EF4-FFF2-40B4-BE49-F238E27FC236}">
                <a16:creationId xmlns:a16="http://schemas.microsoft.com/office/drawing/2014/main" id="{6CA42675-B442-B38B-651E-9CC0CF8E8977}"/>
              </a:ext>
            </a:extLst>
          </p:cNvPr>
          <p:cNvSpPr/>
          <p:nvPr userDrawn="1"/>
        </p:nvSpPr>
        <p:spPr>
          <a:xfrm>
            <a:off x="2997898" y="2321980"/>
            <a:ext cx="2069284" cy="2732414"/>
          </a:xfrm>
          <a:prstGeom prst="chevron">
            <a:avLst/>
          </a:prstGeom>
          <a:solidFill>
            <a:srgbClr val="D9D9D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FFC0B8A-74D8-FACB-E1DF-1D505045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A97429-345F-525B-FD80-3BE34FB61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FC1628BB-4FB6-A568-307C-207D7340AC7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3" name="Espace réservé du texte 13">
            <a:extLst>
              <a:ext uri="{FF2B5EF4-FFF2-40B4-BE49-F238E27FC236}">
                <a16:creationId xmlns:a16="http://schemas.microsoft.com/office/drawing/2014/main" id="{BA32D16C-0AD9-35BD-D061-40904E702E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58800A9-726C-1911-87CE-06C506B0A8B4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6DB10E7-6A4A-7A6A-A096-37275B277D08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7EFE7C0E-D4CE-5117-7FD8-1BE77D41D4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DB6DFB00-1F69-9509-2A11-329453F0A4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7DEDE73-9925-94C7-849F-B104AC6E5FCC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E6C13D8-E74F-B494-27D5-F82F57FBC4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25452" y="3688188"/>
            <a:ext cx="1984137" cy="1984137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ED0922F-8D97-5143-E47F-1E8E82B811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68673" y="3688188"/>
            <a:ext cx="1984137" cy="1984137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F10AFCFA-F2EC-BDDA-1CDA-3EF7C25AA0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82231" y="3688187"/>
            <a:ext cx="1984137" cy="1984137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10094A5F-D93A-6E5C-842B-E9721C2AB5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25452" y="1640552"/>
            <a:ext cx="1984137" cy="1984137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2203DB49-F703-D37F-4D54-8ED3741FC1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8673" y="1640552"/>
            <a:ext cx="1984137" cy="1984137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2B83E090-7E3D-7C91-1E42-057C1A9A4F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2231" y="1640551"/>
            <a:ext cx="1984137" cy="1984137"/>
          </a:xfrm>
          <a:prstGeom prst="rect">
            <a:avLst/>
          </a:prstGeom>
          <a:ln w="15875">
            <a:solidFill>
              <a:schemeClr val="bg2"/>
            </a:solidFill>
          </a:ln>
        </p:spPr>
        <p:txBody>
          <a:bodyPr anchor="ctr" anchorCtr="0"/>
          <a:lstStyle>
            <a:lvl1pPr algn="ctr">
              <a:defRPr lang="fr-FR" sz="11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fr-FR" sz="1400" b="0" i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400" b="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E3125C66-ABE8-67C1-62B8-ADE3E2E7F0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1435" y="1640552"/>
            <a:ext cx="3580498" cy="4031770"/>
          </a:xfrm>
          <a:prstGeom prst="rect">
            <a:avLst/>
          </a:prstGeom>
        </p:spPr>
        <p:txBody>
          <a:bodyPr anchor="ctr" anchorCtr="0"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pour modifier </a:t>
            </a:r>
            <a:br>
              <a:rPr lang="fr-FR" dirty="0"/>
            </a:br>
            <a:r>
              <a:rPr lang="fr-FR" dirty="0"/>
              <a:t>les styles 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240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FFC0B8A-74D8-FACB-E1DF-1D505045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A97429-345F-525B-FD80-3BE34FB61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FC1628BB-4FB6-A568-307C-207D7340AC7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3" name="Espace réservé du texte 13">
            <a:extLst>
              <a:ext uri="{FF2B5EF4-FFF2-40B4-BE49-F238E27FC236}">
                <a16:creationId xmlns:a16="http://schemas.microsoft.com/office/drawing/2014/main" id="{BA32D16C-0AD9-35BD-D061-40904E702E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58800A9-726C-1911-87CE-06C506B0A8B4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6DB10E7-6A4A-7A6A-A096-37275B277D08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7EFE7C0E-D4CE-5117-7FD8-1BE77D41D4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DB6DFB00-1F69-9509-2A11-329453F0A4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7DEDE73-9925-94C7-849F-B104AC6E5FCC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392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eu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2F9B15C0-1DFC-D189-D49C-B33216F83C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857668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114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F0EAC3D-5211-4C14-9A3E-673C6A1BA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4375"/>
          <a:stretch/>
        </p:blipFill>
        <p:spPr>
          <a:xfrm>
            <a:off x="10729511" y="6042562"/>
            <a:ext cx="1279832" cy="620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F436-537E-2248-A2E9-1C8632DDF1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F822469-F4CB-96FE-6062-3A02CE455DA9}"/>
              </a:ext>
            </a:extLst>
          </p:cNvPr>
          <p:cNvGrpSpPr/>
          <p:nvPr userDrawn="1"/>
        </p:nvGrpSpPr>
        <p:grpSpPr>
          <a:xfrm flipH="1">
            <a:off x="0" y="0"/>
            <a:ext cx="3428998" cy="3823453"/>
            <a:chOff x="7138914" y="0"/>
            <a:chExt cx="5053086" cy="563436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99E843D-808B-A191-22F8-AA68CF09CF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1" r="48375"/>
            <a:stretch/>
          </p:blipFill>
          <p:spPr>
            <a:xfrm>
              <a:off x="7138914" y="0"/>
              <a:ext cx="5053086" cy="5634369"/>
            </a:xfrm>
            <a:prstGeom prst="rect">
              <a:avLst/>
            </a:prstGeom>
          </p:spPr>
        </p:pic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0533D033-72C0-F2E5-A621-06874FFBCE96}"/>
                </a:ext>
              </a:extLst>
            </p:cNvPr>
            <p:cNvSpPr/>
            <p:nvPr userDrawn="1"/>
          </p:nvSpPr>
          <p:spPr>
            <a:xfrm>
              <a:off x="9120689" y="0"/>
              <a:ext cx="3071311" cy="3648924"/>
            </a:xfrm>
            <a:custGeom>
              <a:avLst/>
              <a:gdLst>
                <a:gd name="connsiteX0" fmla="*/ 330948 w 3071311"/>
                <a:gd name="connsiteY0" fmla="*/ 0 h 3648924"/>
                <a:gd name="connsiteX1" fmla="*/ 3071311 w 3071311"/>
                <a:gd name="connsiteY1" fmla="*/ 0 h 3648924"/>
                <a:gd name="connsiteX2" fmla="*/ 3071311 w 3071311"/>
                <a:gd name="connsiteY2" fmla="*/ 3560275 h 3648924"/>
                <a:gd name="connsiteX3" fmla="*/ 2918461 w 3071311"/>
                <a:gd name="connsiteY3" fmla="*/ 3599577 h 3648924"/>
                <a:gd name="connsiteX4" fmla="*/ 2428944 w 3071311"/>
                <a:gd name="connsiteY4" fmla="*/ 3648924 h 3648924"/>
                <a:gd name="connsiteX5" fmla="*/ 0 w 3071311"/>
                <a:gd name="connsiteY5" fmla="*/ 1219980 h 3648924"/>
                <a:gd name="connsiteX6" fmla="*/ 293160 w 3071311"/>
                <a:gd name="connsiteY6" fmla="*/ 62201 h 3648924"/>
                <a:gd name="connsiteX7" fmla="*/ 330948 w 3071311"/>
                <a:gd name="connsiteY7" fmla="*/ 0 h 3648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1311" h="3648924">
                  <a:moveTo>
                    <a:pt x="330948" y="0"/>
                  </a:moveTo>
                  <a:lnTo>
                    <a:pt x="3071311" y="0"/>
                  </a:lnTo>
                  <a:lnTo>
                    <a:pt x="3071311" y="3560275"/>
                  </a:lnTo>
                  <a:lnTo>
                    <a:pt x="2918461" y="3599577"/>
                  </a:lnTo>
                  <a:cubicBezTo>
                    <a:pt x="2760343" y="3631932"/>
                    <a:pt x="2596628" y="3648924"/>
                    <a:pt x="2428944" y="3648924"/>
                  </a:cubicBezTo>
                  <a:cubicBezTo>
                    <a:pt x="1087475" y="3648924"/>
                    <a:pt x="0" y="2561449"/>
                    <a:pt x="0" y="1219980"/>
                  </a:cubicBezTo>
                  <a:cubicBezTo>
                    <a:pt x="0" y="800771"/>
                    <a:pt x="106199" y="406366"/>
                    <a:pt x="293160" y="62201"/>
                  </a:cubicBezTo>
                  <a:lnTo>
                    <a:pt x="3309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377839E-4903-AA63-3147-625D610B2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2878" r="40170" b="40680"/>
          <a:stretch/>
        </p:blipFill>
        <p:spPr>
          <a:xfrm>
            <a:off x="7992796" y="3015729"/>
            <a:ext cx="4199204" cy="38422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423E8B-13A2-6143-A36B-0EE55D665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2" r="-1021"/>
          <a:stretch/>
        </p:blipFill>
        <p:spPr>
          <a:xfrm rot="16200000">
            <a:off x="242581" y="2550737"/>
            <a:ext cx="3683189" cy="49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29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2CC8330D-F7FD-C8A8-68C6-E4CD5FE57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0023003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all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38EAE1-8997-177A-3D6A-2A9D24019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1"/>
          <a:stretch/>
        </p:blipFill>
        <p:spPr>
          <a:xfrm>
            <a:off x="-3908" y="-7495"/>
            <a:ext cx="600719" cy="11433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8401D6-3C91-11AC-E6DC-72876ADA9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4375"/>
          <a:stretch/>
        </p:blipFill>
        <p:spPr>
          <a:xfrm>
            <a:off x="10729511" y="6042562"/>
            <a:ext cx="1279832" cy="6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01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08A327-A79E-55FC-6B07-7D61AD523E58}"/>
              </a:ext>
            </a:extLst>
          </p:cNvPr>
          <p:cNvGrpSpPr/>
          <p:nvPr userDrawn="1"/>
        </p:nvGrpSpPr>
        <p:grpSpPr>
          <a:xfrm rot="10800000">
            <a:off x="0" y="0"/>
            <a:ext cx="5082956" cy="3709641"/>
            <a:chOff x="7122492" y="3148359"/>
            <a:chExt cx="5082956" cy="370964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C36DE8A-2738-BD9D-23EF-E14AF5FA9C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067" b="51702"/>
            <a:stretch/>
          </p:blipFill>
          <p:spPr>
            <a:xfrm>
              <a:off x="7122492" y="3148359"/>
              <a:ext cx="5082956" cy="3709641"/>
            </a:xfrm>
            <a:prstGeom prst="rect">
              <a:avLst/>
            </a:prstGeom>
          </p:spPr>
        </p:pic>
        <p:sp>
          <p:nvSpPr>
            <p:cNvPr id="5" name="Forme libre 51">
              <a:extLst>
                <a:ext uri="{FF2B5EF4-FFF2-40B4-BE49-F238E27FC236}">
                  <a16:creationId xmlns:a16="http://schemas.microsoft.com/office/drawing/2014/main" id="{EEF2891A-A8C7-69FB-FD2C-163F0B59AE54}"/>
                </a:ext>
              </a:extLst>
            </p:cNvPr>
            <p:cNvSpPr/>
            <p:nvPr userDrawn="1"/>
          </p:nvSpPr>
          <p:spPr>
            <a:xfrm>
              <a:off x="9402462" y="4710075"/>
              <a:ext cx="2802986" cy="2147925"/>
            </a:xfrm>
            <a:custGeom>
              <a:avLst/>
              <a:gdLst>
                <a:gd name="connsiteX0" fmla="*/ 1994161 w 2522405"/>
                <a:gd name="connsiteY0" fmla="*/ 0 h 1932916"/>
                <a:gd name="connsiteX1" fmla="*/ 2396710 w 2522405"/>
                <a:gd name="connsiteY1" fmla="*/ 40580 h 1932916"/>
                <a:gd name="connsiteX2" fmla="*/ 2522405 w 2522405"/>
                <a:gd name="connsiteY2" fmla="*/ 72900 h 1932916"/>
                <a:gd name="connsiteX3" fmla="*/ 2522405 w 2522405"/>
                <a:gd name="connsiteY3" fmla="*/ 1932916 h 1932916"/>
                <a:gd name="connsiteX4" fmla="*/ 0 w 2522405"/>
                <a:gd name="connsiteY4" fmla="*/ 1932916 h 1932916"/>
                <a:gd name="connsiteX5" fmla="*/ 7055 w 2522405"/>
                <a:gd name="connsiteY5" fmla="*/ 1793194 h 1932916"/>
                <a:gd name="connsiteX6" fmla="*/ 1994161 w 2522405"/>
                <a:gd name="connsiteY6" fmla="*/ 0 h 19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2405" h="1932916">
                  <a:moveTo>
                    <a:pt x="1994161" y="0"/>
                  </a:moveTo>
                  <a:cubicBezTo>
                    <a:pt x="2132054" y="0"/>
                    <a:pt x="2266683" y="13973"/>
                    <a:pt x="2396710" y="40580"/>
                  </a:cubicBezTo>
                  <a:lnTo>
                    <a:pt x="2522405" y="72900"/>
                  </a:lnTo>
                  <a:lnTo>
                    <a:pt x="2522405" y="1932916"/>
                  </a:lnTo>
                  <a:lnTo>
                    <a:pt x="0" y="1932916"/>
                  </a:lnTo>
                  <a:lnTo>
                    <a:pt x="7055" y="1793194"/>
                  </a:lnTo>
                  <a:cubicBezTo>
                    <a:pt x="109343" y="785983"/>
                    <a:pt x="959963" y="0"/>
                    <a:pt x="1994161" y="0"/>
                  </a:cubicBezTo>
                  <a:close/>
                </a:path>
              </a:pathLst>
            </a:custGeom>
            <a:solidFill>
              <a:srgbClr val="F3D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7415B32D-CE14-5BC6-F6DB-08F246878533}"/>
              </a:ext>
            </a:extLst>
          </p:cNvPr>
          <p:cNvSpPr txBox="1"/>
          <p:nvPr userDrawn="1"/>
        </p:nvSpPr>
        <p:spPr>
          <a:xfrm>
            <a:off x="579631" y="1111039"/>
            <a:ext cx="5227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tabLst>
                <a:tab pos="173038" algn="l"/>
              </a:tabLst>
            </a:pPr>
            <a:r>
              <a:rPr lang="fr-FR" sz="7200" dirty="0">
                <a:solidFill>
                  <a:schemeClr val="tx2"/>
                </a:solidFill>
                <a:latin typeface="Impact" panose="020B0806030902050204" pitchFamily="34" charset="0"/>
              </a:rPr>
              <a:t>SOMMAIRE</a:t>
            </a:r>
            <a:endParaRPr lang="fr-FR" sz="3200" spc="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6" name="Espace réservé du texte 20">
            <a:extLst>
              <a:ext uri="{FF2B5EF4-FFF2-40B4-BE49-F238E27FC236}">
                <a16:creationId xmlns:a16="http://schemas.microsoft.com/office/drawing/2014/main" id="{C209B637-4573-0B1E-4407-CB8B10BBA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5841" y="1435777"/>
            <a:ext cx="925792" cy="960898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4400" kern="1200" dirty="0" smtClean="0">
                <a:ln w="15875">
                  <a:noFill/>
                </a:ln>
                <a:solidFill>
                  <a:schemeClr val="bg2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7" name="Espace réservé du texte 20">
            <a:extLst>
              <a:ext uri="{FF2B5EF4-FFF2-40B4-BE49-F238E27FC236}">
                <a16:creationId xmlns:a16="http://schemas.microsoft.com/office/drawing/2014/main" id="{CB9DB27E-0FB1-5C90-FDF8-098511D041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4887" y="1686321"/>
            <a:ext cx="2096816" cy="459809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0"/>
              </a:spcAft>
              <a:defRPr lang="fr-FR" sz="1800" b="1" kern="1200" cap="all" spc="1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De la partie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A49C69A4-4FC1-AEB8-C32C-E908B7752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3137" y="3331705"/>
            <a:ext cx="925792" cy="960898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4400" kern="1200" dirty="0" smtClean="0">
                <a:ln w="15875">
                  <a:noFill/>
                </a:ln>
                <a:solidFill>
                  <a:schemeClr val="bg2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9" name="Espace réservé du texte 20">
            <a:extLst>
              <a:ext uri="{FF2B5EF4-FFF2-40B4-BE49-F238E27FC236}">
                <a16:creationId xmlns:a16="http://schemas.microsoft.com/office/drawing/2014/main" id="{97605DCD-CA50-ACA5-FB40-87FD5B55B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2183" y="3582249"/>
            <a:ext cx="2096816" cy="459809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0"/>
              </a:spcAft>
              <a:defRPr lang="fr-FR" sz="1800" b="1" kern="1200" cap="all" spc="1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De la partie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F3DF6A9E-49FF-2369-FDB7-C6F655DB09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4172" y="2452459"/>
            <a:ext cx="925792" cy="960898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4400" kern="1200" dirty="0" smtClean="0">
                <a:ln w="15875">
                  <a:noFill/>
                </a:ln>
                <a:solidFill>
                  <a:schemeClr val="bg2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31" name="Espace réservé du texte 20">
            <a:extLst>
              <a:ext uri="{FF2B5EF4-FFF2-40B4-BE49-F238E27FC236}">
                <a16:creationId xmlns:a16="http://schemas.microsoft.com/office/drawing/2014/main" id="{23B8EDF4-5012-D8E8-71E2-DD68AECCB8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83218" y="2703003"/>
            <a:ext cx="2096816" cy="459809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0"/>
              </a:spcAft>
              <a:defRPr lang="fr-FR" sz="1800" b="1" kern="1200" cap="all" spc="1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De la partie</a:t>
            </a:r>
          </a:p>
        </p:txBody>
      </p:sp>
      <p:sp>
        <p:nvSpPr>
          <p:cNvPr id="32" name="Espace réservé du texte 20">
            <a:extLst>
              <a:ext uri="{FF2B5EF4-FFF2-40B4-BE49-F238E27FC236}">
                <a16:creationId xmlns:a16="http://schemas.microsoft.com/office/drawing/2014/main" id="{8204E2D7-E8C8-C84A-F03A-562D9DA72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1468" y="4348387"/>
            <a:ext cx="925792" cy="960898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4400" kern="1200" dirty="0" smtClean="0">
                <a:ln w="15875">
                  <a:noFill/>
                </a:ln>
                <a:solidFill>
                  <a:schemeClr val="bg2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33" name="Espace réservé du texte 20">
            <a:extLst>
              <a:ext uri="{FF2B5EF4-FFF2-40B4-BE49-F238E27FC236}">
                <a16:creationId xmlns:a16="http://schemas.microsoft.com/office/drawing/2014/main" id="{A490A235-804E-9423-A888-2538D80944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70514" y="4598931"/>
            <a:ext cx="2096816" cy="459809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0"/>
              </a:spcAft>
              <a:defRPr lang="fr-FR" sz="1800" b="1" kern="1200" cap="all" spc="1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De la partie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267605-E733-CBCA-E0FD-9EAAE0747447}"/>
              </a:ext>
            </a:extLst>
          </p:cNvPr>
          <p:cNvGrpSpPr/>
          <p:nvPr userDrawn="1"/>
        </p:nvGrpSpPr>
        <p:grpSpPr>
          <a:xfrm>
            <a:off x="1091428" y="3273008"/>
            <a:ext cx="2032493" cy="1902106"/>
            <a:chOff x="1022794" y="3812153"/>
            <a:chExt cx="2032493" cy="1902106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34D81D-D8B7-133C-AAE5-DDF7842569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94" y="3812153"/>
              <a:ext cx="2032493" cy="1902106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FCCFA0B-58B5-4598-6098-5AF35427FAD0}"/>
                </a:ext>
              </a:extLst>
            </p:cNvPr>
            <p:cNvSpPr/>
            <p:nvPr userDrawn="1"/>
          </p:nvSpPr>
          <p:spPr>
            <a:xfrm>
              <a:off x="1506618" y="4327496"/>
              <a:ext cx="884031" cy="8840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F320CD9-041A-D1CC-9178-3FAB5A444B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34" y="4005228"/>
            <a:ext cx="1506326" cy="14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41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B0627EF-8F10-1B8C-5172-7BD12BC184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32166" r="7214" b="2183"/>
          <a:stretch/>
        </p:blipFill>
        <p:spPr>
          <a:xfrm>
            <a:off x="0" y="-1"/>
            <a:ext cx="4922390" cy="4135501"/>
          </a:xfrm>
          <a:prstGeom prst="rect">
            <a:avLst/>
          </a:prstGeom>
        </p:spPr>
      </p:pic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662E87C4-AD78-DE6A-B5CD-61F8637909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16" y="601189"/>
            <a:ext cx="2709114" cy="2116779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3800" kern="1200" dirty="0" smtClean="0">
                <a:ln w="15875">
                  <a:noFill/>
                </a:ln>
                <a:solidFill>
                  <a:schemeClr val="bg2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C683F703-22A2-7AAC-230C-B5E2373DE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8192" y="1526433"/>
            <a:ext cx="4804646" cy="2158882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lang="fr-FR" sz="6600" b="0" kern="1200" cap="none" spc="0" baseline="0" dirty="0" smtClean="0">
                <a:solidFill>
                  <a:schemeClr val="tx2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 de </a:t>
            </a:r>
            <a:br>
              <a:rPr lang="fr-FR" dirty="0"/>
            </a:br>
            <a:r>
              <a:rPr lang="fr-FR" dirty="0"/>
              <a:t>la partie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9097597-A109-37BF-3405-23B15F6B67B7}"/>
              </a:ext>
            </a:extLst>
          </p:cNvPr>
          <p:cNvSpPr/>
          <p:nvPr userDrawn="1"/>
        </p:nvSpPr>
        <p:spPr>
          <a:xfrm>
            <a:off x="2336421" y="4028303"/>
            <a:ext cx="1127742" cy="112772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2B85AE6-FCCE-3E4F-DBFF-F0E8B49ACB89}"/>
              </a:ext>
            </a:extLst>
          </p:cNvPr>
          <p:cNvGrpSpPr/>
          <p:nvPr userDrawn="1"/>
        </p:nvGrpSpPr>
        <p:grpSpPr>
          <a:xfrm>
            <a:off x="7122492" y="3164401"/>
            <a:ext cx="5082956" cy="3709641"/>
            <a:chOff x="7122492" y="3148359"/>
            <a:chExt cx="5082956" cy="3709641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64F5FC02-50DC-4F69-69B6-64B8CF5A37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067" b="51702"/>
            <a:stretch/>
          </p:blipFill>
          <p:spPr>
            <a:xfrm>
              <a:off x="7122492" y="3148359"/>
              <a:ext cx="5082956" cy="3709641"/>
            </a:xfrm>
            <a:prstGeom prst="rect">
              <a:avLst/>
            </a:prstGeom>
          </p:spPr>
        </p:pic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E3B3E42-493D-A5FA-426A-7BF2D2A49BE8}"/>
                </a:ext>
              </a:extLst>
            </p:cNvPr>
            <p:cNvSpPr/>
            <p:nvPr userDrawn="1"/>
          </p:nvSpPr>
          <p:spPr>
            <a:xfrm>
              <a:off x="9402462" y="4710075"/>
              <a:ext cx="2802986" cy="2147925"/>
            </a:xfrm>
            <a:custGeom>
              <a:avLst/>
              <a:gdLst>
                <a:gd name="connsiteX0" fmla="*/ 1994161 w 2522405"/>
                <a:gd name="connsiteY0" fmla="*/ 0 h 1932916"/>
                <a:gd name="connsiteX1" fmla="*/ 2396710 w 2522405"/>
                <a:gd name="connsiteY1" fmla="*/ 40580 h 1932916"/>
                <a:gd name="connsiteX2" fmla="*/ 2522405 w 2522405"/>
                <a:gd name="connsiteY2" fmla="*/ 72900 h 1932916"/>
                <a:gd name="connsiteX3" fmla="*/ 2522405 w 2522405"/>
                <a:gd name="connsiteY3" fmla="*/ 1932916 h 1932916"/>
                <a:gd name="connsiteX4" fmla="*/ 0 w 2522405"/>
                <a:gd name="connsiteY4" fmla="*/ 1932916 h 1932916"/>
                <a:gd name="connsiteX5" fmla="*/ 7055 w 2522405"/>
                <a:gd name="connsiteY5" fmla="*/ 1793194 h 1932916"/>
                <a:gd name="connsiteX6" fmla="*/ 1994161 w 2522405"/>
                <a:gd name="connsiteY6" fmla="*/ 0 h 19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2405" h="1932916">
                  <a:moveTo>
                    <a:pt x="1994161" y="0"/>
                  </a:moveTo>
                  <a:cubicBezTo>
                    <a:pt x="2132054" y="0"/>
                    <a:pt x="2266683" y="13973"/>
                    <a:pt x="2396710" y="40580"/>
                  </a:cubicBezTo>
                  <a:lnTo>
                    <a:pt x="2522405" y="72900"/>
                  </a:lnTo>
                  <a:lnTo>
                    <a:pt x="2522405" y="1932916"/>
                  </a:lnTo>
                  <a:lnTo>
                    <a:pt x="0" y="1932916"/>
                  </a:lnTo>
                  <a:lnTo>
                    <a:pt x="7055" y="1793194"/>
                  </a:lnTo>
                  <a:cubicBezTo>
                    <a:pt x="109343" y="785983"/>
                    <a:pt x="959963" y="0"/>
                    <a:pt x="1994161" y="0"/>
                  </a:cubicBezTo>
                  <a:close/>
                </a:path>
              </a:pathLst>
            </a:custGeom>
            <a:solidFill>
              <a:srgbClr val="F3D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75D47A6-8140-E21C-A715-C95714EAC0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8" y="2490400"/>
            <a:ext cx="4474072" cy="418705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A41D5E5-2AA9-E9D2-D593-A27B23A17C88}"/>
              </a:ext>
            </a:extLst>
          </p:cNvPr>
          <p:cNvGrpSpPr/>
          <p:nvPr userDrawn="1"/>
        </p:nvGrpSpPr>
        <p:grpSpPr>
          <a:xfrm rot="16200000" flipV="1">
            <a:off x="2667372" y="1832969"/>
            <a:ext cx="4544679" cy="878741"/>
            <a:chOff x="5521861" y="4973803"/>
            <a:chExt cx="4544679" cy="87874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E653087-5362-B6CE-61B0-765D344794FF}"/>
                </a:ext>
              </a:extLst>
            </p:cNvPr>
            <p:cNvGrpSpPr/>
            <p:nvPr/>
          </p:nvGrpSpPr>
          <p:grpSpPr>
            <a:xfrm flipH="1" flipV="1">
              <a:off x="5574434" y="4973803"/>
              <a:ext cx="4492106" cy="807984"/>
              <a:chOff x="-1318401" y="0"/>
              <a:chExt cx="13510401" cy="836613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18537228-1CA6-5CEA-1BF5-179C5D1E26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979598" y="-5461386"/>
                <a:ext cx="0" cy="12595998"/>
              </a:xfrm>
              <a:prstGeom prst="line">
                <a:avLst/>
              </a:prstGeom>
              <a:ln w="15875">
                <a:solidFill>
                  <a:schemeClr val="accent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4864FD2D-E5EA-0CFA-76E0-ED30C54A14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0"/>
                <a:ext cx="914400" cy="836613"/>
              </a:xfrm>
              <a:prstGeom prst="line">
                <a:avLst/>
              </a:prstGeom>
              <a:ln w="158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1FD2D3E9-1714-F6CC-865F-4DD9F6837BBC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EBFCFAC-34EB-A17C-5D6D-34BAB97024F3}"/>
              </a:ext>
            </a:extLst>
          </p:cNvPr>
          <p:cNvGrpSpPr/>
          <p:nvPr userDrawn="1"/>
        </p:nvGrpSpPr>
        <p:grpSpPr>
          <a:xfrm>
            <a:off x="5069382" y="1690734"/>
            <a:ext cx="637133" cy="637130"/>
            <a:chOff x="8128000" y="3759686"/>
            <a:chExt cx="1588606" cy="1588606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2B59D9D-76C9-E0DE-E867-E937244AE554}"/>
                </a:ext>
              </a:extLst>
            </p:cNvPr>
            <p:cNvSpPr/>
            <p:nvPr/>
          </p:nvSpPr>
          <p:spPr>
            <a:xfrm>
              <a:off x="8128000" y="3759686"/>
              <a:ext cx="1588606" cy="1588606"/>
            </a:xfrm>
            <a:prstGeom prst="ellipse">
              <a:avLst/>
            </a:prstGeom>
            <a:solidFill>
              <a:schemeClr val="bg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BE5FAB9C-6590-447A-C864-01699992959C}"/>
                </a:ext>
              </a:extLst>
            </p:cNvPr>
            <p:cNvSpPr/>
            <p:nvPr/>
          </p:nvSpPr>
          <p:spPr>
            <a:xfrm>
              <a:off x="8586286" y="4044207"/>
              <a:ext cx="772118" cy="1019564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9D7EFC18-B560-3514-7F23-4F31C3A00387}"/>
              </a:ext>
            </a:extLst>
          </p:cNvPr>
          <p:cNvSpPr/>
          <p:nvPr userDrawn="1"/>
        </p:nvSpPr>
        <p:spPr>
          <a:xfrm>
            <a:off x="2183804" y="3954163"/>
            <a:ext cx="1259532" cy="12595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9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e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DD261EE9-60C7-3B1D-760C-2605F7F2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9" name="Espace réservé du numéro de diapositive 4">
            <a:extLst>
              <a:ext uri="{FF2B5EF4-FFF2-40B4-BE49-F238E27FC236}">
                <a16:creationId xmlns:a16="http://schemas.microsoft.com/office/drawing/2014/main" id="{F7988638-7E75-8B39-AF68-9B5E40996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C9A7966E-4665-61F6-2D37-3180BA3112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8547" y="1300910"/>
            <a:ext cx="5286708" cy="4091222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  <a:tabLst/>
              <a:defRPr lang="fr-FR" sz="1200" kern="1200" dirty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3pPr>
            <a:lvl4pPr marL="534988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tabLst/>
              <a:defRPr lang="fr-FR" sz="1000" kern="1200" dirty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4pPr>
            <a:lvl5pPr marL="627062" indent="0" algn="just" defTabSz="514325" rtl="0" eaLnBrk="1" latinLnBrk="0" hangingPunct="1">
              <a:lnSpc>
                <a:spcPct val="120000"/>
              </a:lnSpc>
              <a:spcBef>
                <a:spcPts val="0"/>
              </a:spcBef>
              <a:tabLst/>
              <a:defRPr lang="en-GB" sz="1000" kern="1200" dirty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Cliquez pour modifier </a:t>
            </a:r>
            <a:br>
              <a:rPr lang="fr-FR" dirty="0"/>
            </a:br>
            <a:r>
              <a:rPr lang="fr-FR" dirty="0"/>
              <a:t>les styles du texte 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marL="534988" lvl="3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fr-FR" dirty="0"/>
              <a:t>Quatrième niveau</a:t>
            </a:r>
          </a:p>
          <a:p>
            <a:pPr marL="711200" lvl="4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tabLst/>
            </a:pPr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F0C1C896-196A-D0D3-C1BB-33D022D826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6174" y="1300910"/>
            <a:ext cx="5286708" cy="4091222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  <a:tabLst/>
              <a:defRPr lang="fr-FR" sz="1200" kern="1200" dirty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3pPr>
            <a:lvl4pPr marL="534988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tabLst/>
              <a:defRPr lang="fr-FR" sz="1000" kern="1200" dirty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4pPr>
            <a:lvl5pPr marL="627062" indent="0" algn="just" defTabSz="514325" rtl="0" eaLnBrk="1" latinLnBrk="0" hangingPunct="1">
              <a:lnSpc>
                <a:spcPct val="120000"/>
              </a:lnSpc>
              <a:spcBef>
                <a:spcPts val="0"/>
              </a:spcBef>
              <a:tabLst/>
              <a:defRPr lang="en-GB" sz="1000" kern="1200" dirty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Cliquez pour modifier </a:t>
            </a:r>
            <a:br>
              <a:rPr lang="fr-FR" dirty="0"/>
            </a:br>
            <a:r>
              <a:rPr lang="fr-FR" dirty="0"/>
              <a:t>les styles du texte 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marL="534988" lvl="3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fr-FR" dirty="0"/>
              <a:t>Quatrième niveau</a:t>
            </a:r>
          </a:p>
          <a:p>
            <a:pPr marL="711200" lvl="4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tabLst/>
            </a:pPr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id="{C0090D34-DC25-F319-9FB5-F69C3E0256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4" name="Espace réservé pour une image  25">
            <a:extLst>
              <a:ext uri="{FF2B5EF4-FFF2-40B4-BE49-F238E27FC236}">
                <a16:creationId xmlns:a16="http://schemas.microsoft.com/office/drawing/2014/main" id="{A1E32DEE-0D28-EB07-5677-F34932D25F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006AC88-443F-A95A-6A51-A6BE0018B237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88951A17-122A-D224-BB9D-62C824857E3B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F828959B-1597-6CAD-287A-EEF084F82C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B31D7C5-7BB4-5DB8-6D45-D2607D1A91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1D8235D8-0A05-8E27-3E8F-C1405D1BCCD6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24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DD261EE9-60C7-3B1D-760C-2605F7F2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9" name="Espace réservé du numéro de diapositive 4">
            <a:extLst>
              <a:ext uri="{FF2B5EF4-FFF2-40B4-BE49-F238E27FC236}">
                <a16:creationId xmlns:a16="http://schemas.microsoft.com/office/drawing/2014/main" id="{F7988638-7E75-8B39-AF68-9B5E40996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id="{C0090D34-DC25-F319-9FB5-F69C3E0256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4" name="Espace réservé pour une image  25">
            <a:extLst>
              <a:ext uri="{FF2B5EF4-FFF2-40B4-BE49-F238E27FC236}">
                <a16:creationId xmlns:a16="http://schemas.microsoft.com/office/drawing/2014/main" id="{A1E32DEE-0D28-EB07-5677-F34932D25F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7" name="Espace réservé du texte 22">
            <a:extLst>
              <a:ext uri="{FF2B5EF4-FFF2-40B4-BE49-F238E27FC236}">
                <a16:creationId xmlns:a16="http://schemas.microsoft.com/office/drawing/2014/main" id="{108B8EB7-F249-7F2F-3A51-ACB35B7D3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8631" y="1414922"/>
            <a:ext cx="2336337" cy="4091222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</a:t>
            </a:r>
            <a:br>
              <a:rPr lang="fr-FR" dirty="0"/>
            </a:br>
            <a:r>
              <a:rPr lang="fr-FR" dirty="0"/>
              <a:t>pour modifier </a:t>
            </a:r>
            <a:br>
              <a:rPr lang="fr-FR" dirty="0"/>
            </a:br>
            <a:r>
              <a:rPr lang="fr-FR" dirty="0"/>
              <a:t>les styles </a:t>
            </a:r>
            <a:br>
              <a:rPr lang="fr-FR" dirty="0"/>
            </a:br>
            <a:r>
              <a:rPr lang="fr-FR" dirty="0"/>
              <a:t>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3" name="Espace réservé pour une image  37">
            <a:extLst>
              <a:ext uri="{FF2B5EF4-FFF2-40B4-BE49-F238E27FC236}">
                <a16:creationId xmlns:a16="http://schemas.microsoft.com/office/drawing/2014/main" id="{E934F905-5974-11A0-2236-C4C79D4F554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1642" y="1958507"/>
            <a:ext cx="1483200" cy="148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4" name="Espace réservé pour une image  37">
            <a:extLst>
              <a:ext uri="{FF2B5EF4-FFF2-40B4-BE49-F238E27FC236}">
                <a16:creationId xmlns:a16="http://schemas.microsoft.com/office/drawing/2014/main" id="{BDAD60D5-7181-391A-9D48-96BF5B083C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29549" y="1958507"/>
            <a:ext cx="1483200" cy="148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5" name="Espace réservé pour une image  37">
            <a:extLst>
              <a:ext uri="{FF2B5EF4-FFF2-40B4-BE49-F238E27FC236}">
                <a16:creationId xmlns:a16="http://schemas.microsoft.com/office/drawing/2014/main" id="{B66D75BD-E27A-0543-EE29-98B80CA84D3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01968" y="3777881"/>
            <a:ext cx="1483200" cy="148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6" name="Espace réservé pour une image  37">
            <a:extLst>
              <a:ext uri="{FF2B5EF4-FFF2-40B4-BE49-F238E27FC236}">
                <a16:creationId xmlns:a16="http://schemas.microsoft.com/office/drawing/2014/main" id="{28C47A51-33C2-A7E8-273A-720EC9294B8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850900" y="3777881"/>
            <a:ext cx="1483200" cy="148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7" name="Espace réservé pour une image  37">
            <a:extLst>
              <a:ext uri="{FF2B5EF4-FFF2-40B4-BE49-F238E27FC236}">
                <a16:creationId xmlns:a16="http://schemas.microsoft.com/office/drawing/2014/main" id="{4F26F9ED-A551-C3E4-BEAC-BB4AFFA62CA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70653" y="1949081"/>
            <a:ext cx="1483200" cy="148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55" name="Espace réservé du texte 48">
            <a:extLst>
              <a:ext uri="{FF2B5EF4-FFF2-40B4-BE49-F238E27FC236}">
                <a16:creationId xmlns:a16="http://schemas.microsoft.com/office/drawing/2014/main" id="{F198F9A4-D8C9-D649-F7D2-C22C1E3638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50332" y="5288438"/>
            <a:ext cx="1677988" cy="236690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algn="ctr"/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</a:p>
        </p:txBody>
      </p:sp>
      <p:sp>
        <p:nvSpPr>
          <p:cNvPr id="57" name="Espace réservé du texte 48">
            <a:extLst>
              <a:ext uri="{FF2B5EF4-FFF2-40B4-BE49-F238E27FC236}">
                <a16:creationId xmlns:a16="http://schemas.microsoft.com/office/drawing/2014/main" id="{14C9272A-C5BB-7ADF-6BD1-822BF4A236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04574" y="5288438"/>
            <a:ext cx="1677988" cy="236690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algn="ctr"/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</a:p>
        </p:txBody>
      </p:sp>
      <p:sp>
        <p:nvSpPr>
          <p:cNvPr id="59" name="Espace réservé du texte 48">
            <a:extLst>
              <a:ext uri="{FF2B5EF4-FFF2-40B4-BE49-F238E27FC236}">
                <a16:creationId xmlns:a16="http://schemas.microsoft.com/office/drawing/2014/main" id="{CBE59D97-AE7C-DE38-C8B4-4653145AE6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4850" y="3450414"/>
            <a:ext cx="1677988" cy="236690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algn="ctr"/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</a:p>
        </p:txBody>
      </p:sp>
      <p:sp>
        <p:nvSpPr>
          <p:cNvPr id="61" name="Espace réservé du texte 48">
            <a:extLst>
              <a:ext uri="{FF2B5EF4-FFF2-40B4-BE49-F238E27FC236}">
                <a16:creationId xmlns:a16="http://schemas.microsoft.com/office/drawing/2014/main" id="{EA408BDE-D02E-2122-09D3-5F73348128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28813" y="3450413"/>
            <a:ext cx="1677988" cy="236690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algn="ctr"/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</a:p>
        </p:txBody>
      </p:sp>
      <p:sp>
        <p:nvSpPr>
          <p:cNvPr id="63" name="Espace réservé du texte 48">
            <a:extLst>
              <a:ext uri="{FF2B5EF4-FFF2-40B4-BE49-F238E27FC236}">
                <a16:creationId xmlns:a16="http://schemas.microsoft.com/office/drawing/2014/main" id="{B093071B-26EB-F76D-B482-3C1EF97E49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66171" y="3450413"/>
            <a:ext cx="1677988" cy="236690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050" kern="1200" spc="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algn="ctr"/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2C2FE911-2A06-E5CD-E106-468DE49D89E9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D1EEB064-F173-B0B6-FA4E-2E404D1DCF20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E94D9EFA-DB05-E968-7BA1-C7DD07C55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8E2B95F6-CCB9-47E0-0E4F-2B165BA57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E0DA71FB-DF8B-6872-C163-89507339DC31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25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e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FF0D5508-5F73-6624-2197-945CC1119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D17757B8-55A0-9F1A-9154-BCBFFCD2912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id="{04A2C98B-14A1-3B6B-F0BC-2C1162FA0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547" y="1414922"/>
            <a:ext cx="2336337" cy="4091222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</a:t>
            </a:r>
            <a:br>
              <a:rPr lang="fr-FR" dirty="0"/>
            </a:br>
            <a:r>
              <a:rPr lang="fr-FR" dirty="0"/>
              <a:t>pour modifier </a:t>
            </a:r>
            <a:br>
              <a:rPr lang="fr-FR" dirty="0"/>
            </a:br>
            <a:r>
              <a:rPr lang="fr-FR" dirty="0"/>
              <a:t>les styles </a:t>
            </a:r>
            <a:br>
              <a:rPr lang="fr-FR" dirty="0"/>
            </a:br>
            <a:r>
              <a:rPr lang="fr-FR" dirty="0"/>
              <a:t>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053953B0-1424-464E-191C-01E07DCD3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51200" y="1226710"/>
            <a:ext cx="3765861" cy="23267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2A4CDEDC-1B07-8091-0D1E-F58BEC5986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51199" y="3627683"/>
            <a:ext cx="3765861" cy="2347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0A5774-925D-E971-1B0B-8D1C30FD87F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85085" y="1226709"/>
            <a:ext cx="5106915" cy="47530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4F59BE2-0844-BFEF-2912-54A682C09C5A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AC6D795-87A7-0E46-7AE8-44BF7B757BB8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0D2D5A94-1FD5-9B03-5DE2-6113F835B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C9B68F9-AFDE-935F-658D-DA4DAF0D8C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530BB99-80CD-DE4B-818F-1A41DB92F32A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5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Principaux act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FF0D5508-5F73-6624-2197-945CC11199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" name="Espace réservé pour une image  25">
            <a:extLst>
              <a:ext uri="{FF2B5EF4-FFF2-40B4-BE49-F238E27FC236}">
                <a16:creationId xmlns:a16="http://schemas.microsoft.com/office/drawing/2014/main" id="{D17757B8-55A0-9F1A-9154-BCBFFCD2912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id="{04A2C98B-14A1-3B6B-F0BC-2C1162FA0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547" y="1414922"/>
            <a:ext cx="2887453" cy="4091222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 lang="fr-FR" sz="1600" b="0" kern="1200" cap="none" spc="0" baseline="0" dirty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358775" indent="-92075">
              <a:buFont typeface="Wingdings" pitchFamily="2" charset="2"/>
              <a:buChar char="§"/>
              <a:tabLst/>
              <a:defRPr sz="1200"/>
            </a:lvl3pPr>
            <a:lvl4pPr marL="534988" indent="-84138">
              <a:buFont typeface="Arial" panose="020B0604020202020204" pitchFamily="34" charset="0"/>
              <a:buChar char="•"/>
              <a:tabLst/>
              <a:defRPr sz="1000"/>
            </a:lvl4pPr>
            <a:lvl5pPr marL="711200" indent="-84138">
              <a:tabLst/>
              <a:defRPr sz="1000"/>
            </a:lvl5pPr>
          </a:lstStyle>
          <a:p>
            <a:pPr lvl="0"/>
            <a:r>
              <a:rPr lang="fr-FR" dirty="0"/>
              <a:t>Cliquez </a:t>
            </a:r>
            <a:br>
              <a:rPr lang="fr-FR" dirty="0"/>
            </a:br>
            <a:r>
              <a:rPr lang="fr-FR" dirty="0"/>
              <a:t>pour modifier </a:t>
            </a:r>
            <a:br>
              <a:rPr lang="fr-FR" dirty="0"/>
            </a:br>
            <a:r>
              <a:rPr lang="fr-FR" dirty="0"/>
              <a:t>les styles </a:t>
            </a:r>
            <a:br>
              <a:rPr lang="fr-FR" dirty="0"/>
            </a:br>
            <a:r>
              <a:rPr lang="fr-FR" dirty="0"/>
              <a:t>du texte </a:t>
            </a:r>
            <a:br>
              <a:rPr lang="fr-FR" dirty="0"/>
            </a:br>
            <a:r>
              <a:rPr lang="fr-FR" dirty="0"/>
              <a:t>du masque</a:t>
            </a:r>
          </a:p>
          <a:p>
            <a:pPr marL="0" lvl="1" indent="0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None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4F59BE2-0844-BFEF-2912-54A682C09C5A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AC6D795-87A7-0E46-7AE8-44BF7B757BB8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0D2D5A94-1FD5-9B03-5DE2-6113F835B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C9B68F9-AFDE-935F-658D-DA4DAF0D8C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530BB99-80CD-DE4B-818F-1A41DB92F32A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6A4EA722-3791-75C7-A2E6-A23E1CE3460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93632" y="1431710"/>
            <a:ext cx="1989668" cy="19896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90C1C833-5AD3-B8FF-38AC-1CC51E6DF7C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66415" y="1431710"/>
            <a:ext cx="1989668" cy="19896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4EB6D53A-5B11-E484-C78A-3117D0410B5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839198" y="1429376"/>
            <a:ext cx="1989668" cy="19896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03506F0F-F547-172A-6140-1136800C111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57802" y="3719346"/>
            <a:ext cx="1989668" cy="19896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5261E4F6-682A-1AD8-4A56-1ABC84658E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630585" y="3719346"/>
            <a:ext cx="1989668" cy="19896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79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Problèmes identifi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A448CAE-4F9B-5A76-B482-069814F881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2C2F7EE1-4105-886A-7FAA-0B79FFDEE9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D5C00E0-4AAF-8C6F-B810-DAEC7B732D9D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4B0C5FF-4304-E2DF-0A26-B72260A2AD61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BCE33E0F-BF17-2508-B4E4-E1345D17C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4BE657BB-EC4E-0149-8474-220E7A8CB2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FAB3270-ADE8-BF89-A4B9-707B866AD51E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487C0586-A185-6C38-B717-20F8658E8B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49659" y="4701842"/>
            <a:ext cx="2923229" cy="919655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1E48BAA-1783-604D-BC96-5AC3B0EB6F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7337" y="4701842"/>
            <a:ext cx="2940435" cy="919655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73D10864-531D-D26F-84F4-78C1161DEE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2222" y="4701842"/>
            <a:ext cx="2940435" cy="919655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3B3EFE12-E676-B3A3-A0CA-D0BB93036B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6451" y="1677967"/>
            <a:ext cx="2941321" cy="29140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87F88375-5DD0-4450-B08B-0616A35A8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49659" y="1677967"/>
            <a:ext cx="2923228" cy="29140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7B574474-E454-0E83-43AD-5B82ED00D3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41336" y="1677967"/>
            <a:ext cx="2941321" cy="29140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00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Solution propo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evron 6">
            <a:extLst>
              <a:ext uri="{FF2B5EF4-FFF2-40B4-BE49-F238E27FC236}">
                <a16:creationId xmlns:a16="http://schemas.microsoft.com/office/drawing/2014/main" id="{B35EB537-BE2B-25BA-904D-236E45CAD0DB}"/>
              </a:ext>
            </a:extLst>
          </p:cNvPr>
          <p:cNvSpPr/>
          <p:nvPr userDrawn="1"/>
        </p:nvSpPr>
        <p:spPr>
          <a:xfrm>
            <a:off x="3823651" y="2328421"/>
            <a:ext cx="1686552" cy="2227032"/>
          </a:xfrm>
          <a:prstGeom prst="chevron">
            <a:avLst/>
          </a:prstGeom>
          <a:solidFill>
            <a:srgbClr val="D9D9D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9F925CF-C5CA-514C-26CF-353A3A07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35EE350B-3917-93C5-1614-98D2CA46B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A448CAE-4F9B-5A76-B482-069814F881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911" y="249406"/>
            <a:ext cx="11037057" cy="620892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GB" sz="3600" b="0" kern="1200" cap="none" baseline="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FR" dirty="0"/>
              <a:t>Titre de la slide</a:t>
            </a:r>
            <a:endParaRPr lang="en-GB" dirty="0"/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2C2F7EE1-4105-886A-7FAA-0B79FFDEE9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0679" y="6164350"/>
            <a:ext cx="2941321" cy="693649"/>
          </a:xfrm>
          <a:prstGeom prst="rect">
            <a:avLst/>
          </a:prstGeom>
        </p:spPr>
        <p:txBody>
          <a:bodyPr anchor="ctr" anchorCtr="0"/>
          <a:lstStyle>
            <a:lvl1pPr algn="ctr">
              <a:defRPr lang="en-GB" sz="105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D5C00E0-4AAF-8C6F-B810-DAEC7B732D9D}"/>
              </a:ext>
            </a:extLst>
          </p:cNvPr>
          <p:cNvGrpSpPr/>
          <p:nvPr userDrawn="1"/>
        </p:nvGrpSpPr>
        <p:grpSpPr>
          <a:xfrm flipH="1">
            <a:off x="-1" y="0"/>
            <a:ext cx="11782919" cy="1085029"/>
            <a:chOff x="324861" y="163803"/>
            <a:chExt cx="11782919" cy="108502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4B0C5FF-4304-E2DF-0A26-B72260A2AD61}"/>
                </a:ext>
              </a:extLst>
            </p:cNvPr>
            <p:cNvGrpSpPr/>
            <p:nvPr/>
          </p:nvGrpSpPr>
          <p:grpSpPr>
            <a:xfrm>
              <a:off x="388361" y="163803"/>
              <a:ext cx="11719419" cy="1021530"/>
              <a:chOff x="-5296270" y="115613"/>
              <a:chExt cx="17363489" cy="721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BCE33E0F-BF17-2508-B4E4-E1345D17C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96270" y="836613"/>
                <a:ext cx="16573869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4BE657BB-EC4E-0149-8474-220E7A8CB2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115613"/>
                <a:ext cx="789619" cy="72100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FAB3270-ADE8-BF89-A4B9-707B866AD51E}"/>
                </a:ext>
              </a:extLst>
            </p:cNvPr>
            <p:cNvSpPr/>
            <p:nvPr/>
          </p:nvSpPr>
          <p:spPr>
            <a:xfrm>
              <a:off x="324861" y="1121832"/>
              <a:ext cx="127000" cy="127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1E48BAA-1783-604D-BC96-5AC3B0EB6F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23564" y="2635577"/>
            <a:ext cx="1932354" cy="919655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1080"/>
              </a:lnSpc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lnSpc>
                <a:spcPts val="1080"/>
              </a:lnSpc>
              <a:buNone/>
              <a:defRPr sz="1200"/>
            </a:lvl2pPr>
            <a:lvl3pPr marL="358775" indent="-92075">
              <a:buFont typeface="Wingdings" pitchFamily="2" charset="2"/>
              <a:buChar char="§"/>
              <a:tabLst/>
              <a:defRPr sz="1000"/>
            </a:lvl3pPr>
            <a:lvl4pPr marL="534988" indent="-84138">
              <a:buFont typeface="Arial" panose="020B0604020202020204" pitchFamily="34" charset="0"/>
              <a:buChar char="•"/>
              <a:tabLst/>
              <a:defRPr sz="700"/>
            </a:lvl4pPr>
            <a:lvl5pPr marL="711200" indent="-84138">
              <a:tabLst/>
              <a:defRPr sz="700"/>
            </a:lvl5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3B3EFE12-E676-B3A3-A0CA-D0BB93036B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3389" y="1548490"/>
            <a:ext cx="3822382" cy="37868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87F88375-5DD0-4450-B08B-0616A35A8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9523" y="2145566"/>
            <a:ext cx="2600942" cy="25927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lang="en-GB" sz="1400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83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8FB58AD9-2E7B-21E9-44B7-CDFF0E340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1435" y="6277933"/>
            <a:ext cx="2532863" cy="230832"/>
          </a:xfrm>
          <a:prstGeom prst="rect">
            <a:avLst/>
          </a:prstGeom>
        </p:spPr>
        <p:txBody>
          <a:bodyPr/>
          <a:lstStyle>
            <a:lvl1pPr algn="l">
              <a:defRPr lang="fr-FR" sz="900" kern="1200" spc="50" dirty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❯ Titre de la présentation / date</a:t>
            </a:r>
          </a:p>
        </p:txBody>
      </p:sp>
      <p:sp>
        <p:nvSpPr>
          <p:cNvPr id="18" name="Espace réservé du numéro de diapositive 4">
            <a:extLst>
              <a:ext uri="{FF2B5EF4-FFF2-40B4-BE49-F238E27FC236}">
                <a16:creationId xmlns:a16="http://schemas.microsoft.com/office/drawing/2014/main" id="{93079FE6-80F0-1B2A-5C0D-533AE27EA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240" y="6164350"/>
            <a:ext cx="457998" cy="4579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1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algn="ctr"/>
            <a:fld id="{AFF54E76-D81A-444C-9C25-5DCAED64656E}" type="slidenum">
              <a:rPr lang="fr-FR" smtClean="0"/>
              <a:pPr algn="ct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181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58" r:id="rId2"/>
    <p:sldLayoutId id="2147483864" r:id="rId3"/>
    <p:sldLayoutId id="2147483862" r:id="rId4"/>
    <p:sldLayoutId id="2147483871" r:id="rId5"/>
    <p:sldLayoutId id="2147483866" r:id="rId6"/>
    <p:sldLayoutId id="2147483888" r:id="rId7"/>
    <p:sldLayoutId id="2147483881" r:id="rId8"/>
    <p:sldLayoutId id="2147483890" r:id="rId9"/>
    <p:sldLayoutId id="2147483867" r:id="rId10"/>
    <p:sldLayoutId id="2147483889" r:id="rId11"/>
    <p:sldLayoutId id="2147483892" r:id="rId12"/>
    <p:sldLayoutId id="2147483882" r:id="rId13"/>
    <p:sldLayoutId id="2147483891" r:id="rId14"/>
    <p:sldLayoutId id="2147483878" r:id="rId15"/>
    <p:sldLayoutId id="2147483880" r:id="rId16"/>
    <p:sldLayoutId id="2147483887" r:id="rId17"/>
    <p:sldLayoutId id="2147483870" r:id="rId18"/>
    <p:sldLayoutId id="2147483873" r:id="rId19"/>
    <p:sldLayoutId id="2147483868" r:id="rId20"/>
    <p:sldLayoutId id="2147483877" r:id="rId21"/>
    <p:sldLayoutId id="2147483869" r:id="rId22"/>
    <p:sldLayoutId id="2147483886" r:id="rId23"/>
    <p:sldLayoutId id="2147483885" r:id="rId24"/>
    <p:sldLayoutId id="2147483872" r:id="rId25"/>
    <p:sldLayoutId id="2147483883" r:id="rId26"/>
    <p:sldLayoutId id="2147483884" r:id="rId27"/>
    <p:sldLayoutId id="2147483875" r:id="rId28"/>
    <p:sldLayoutId id="2147483876" r:id="rId29"/>
    <p:sldLayoutId id="2147483865" r:id="rId30"/>
    <p:sldLayoutId id="2147483879" r:id="rId31"/>
    <p:sldLayoutId id="2147483859" r:id="rId32"/>
    <p:sldLayoutId id="2147483874" r:id="rId33"/>
    <p:sldLayoutId id="2147483893" r:id="rId34"/>
    <p:sldLayoutId id="2147483894" r:id="rId35"/>
    <p:sldLayoutId id="2147483895" r:id="rId36"/>
    <p:sldLayoutId id="2147483896" r:id="rId37"/>
  </p:sldLayoutIdLst>
  <p:hf hdr="0" dt="0"/>
  <p:txStyles>
    <p:titleStyle>
      <a:lvl1pPr algn="l" defTabSz="514325" rtl="0" eaLnBrk="1" latinLnBrk="0" hangingPunct="1">
        <a:lnSpc>
          <a:spcPct val="85000"/>
        </a:lnSpc>
        <a:spcBef>
          <a:spcPct val="0"/>
        </a:spcBef>
        <a:buNone/>
        <a:defRPr sz="2800" kern="1200">
          <a:solidFill>
            <a:srgbClr val="5E514D"/>
          </a:solidFill>
          <a:latin typeface="+mj-lt"/>
          <a:ea typeface="+mj-ea"/>
          <a:cs typeface="+mj-cs"/>
        </a:defRPr>
      </a:lvl1pPr>
    </p:titleStyle>
    <p:bodyStyle>
      <a:lvl1pPr marL="0" indent="0" algn="l" defTabSz="514325" rtl="0" eaLnBrk="1" latinLnBrk="0" hangingPunct="1">
        <a:lnSpc>
          <a:spcPct val="85000"/>
        </a:lnSpc>
        <a:spcBef>
          <a:spcPts val="0"/>
        </a:spcBef>
        <a:spcAft>
          <a:spcPts val="900"/>
        </a:spcAft>
        <a:buFont typeface="Arial" pitchFamily="34" charset="0"/>
        <a:buNone/>
        <a:defRPr sz="28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4313" indent="-214313" algn="l" defTabSz="514325" rtl="0" eaLnBrk="1" latinLnBrk="0" hangingPunct="1">
        <a:lnSpc>
          <a:spcPct val="120000"/>
        </a:lnSpc>
        <a:spcBef>
          <a:spcPts val="600"/>
        </a:spcBef>
        <a:buClr>
          <a:srgbClr val="FFC000"/>
        </a:buClr>
        <a:buFont typeface="Wingdings" panose="05000000000000000000" pitchFamily="2" charset="2"/>
        <a:buChar char="l"/>
        <a:defRPr sz="1600" b="0" kern="1200" cap="none" spc="-100" baseline="0">
          <a:solidFill>
            <a:srgbClr val="5E514D"/>
          </a:solidFill>
          <a:latin typeface="Arial" panose="020B0604020202020204" pitchFamily="34" charset="0"/>
          <a:ea typeface="+mn-ea"/>
          <a:cs typeface="+mn-cs"/>
        </a:defRPr>
      </a:lvl2pPr>
      <a:lvl3pPr marL="214313" indent="-214313" algn="just" defTabSz="514325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050" kern="1200">
          <a:solidFill>
            <a:srgbClr val="5E514D"/>
          </a:solidFill>
          <a:latin typeface="+mn-lt"/>
          <a:ea typeface="+mn-ea"/>
          <a:cs typeface="+mn-cs"/>
        </a:defRPr>
      </a:lvl3pPr>
      <a:lvl4pPr marL="0" indent="-101246" algn="just" defTabSz="514325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Font typeface="Arabic Typesetting" panose="03020402040406030203" pitchFamily="66" charset="-78"/>
        <a:buChar char="-"/>
        <a:defRPr sz="675" kern="1200">
          <a:solidFill>
            <a:srgbClr val="5E514D"/>
          </a:solidFill>
          <a:latin typeface="+mn-lt"/>
          <a:ea typeface="+mn-ea"/>
          <a:cs typeface="+mn-cs"/>
        </a:defRPr>
      </a:lvl4pPr>
      <a:lvl5pPr marL="101246" indent="0" algn="just" defTabSz="514325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 typeface="Wingdings" pitchFamily="2" charset="2"/>
        <a:buNone/>
        <a:defRPr sz="675" kern="1200">
          <a:solidFill>
            <a:srgbClr val="5E514D"/>
          </a:solidFill>
          <a:latin typeface="+mn-lt"/>
          <a:ea typeface="+mn-ea"/>
          <a:cs typeface="+mn-cs"/>
        </a:defRPr>
      </a:lvl5pPr>
      <a:lvl6pPr marL="303735" indent="-101246" algn="just" defTabSz="503610" rtl="0" eaLnBrk="1" latinLnBrk="0" hangingPunct="1">
        <a:lnSpc>
          <a:spcPct val="120000"/>
        </a:lnSpc>
        <a:spcBef>
          <a:spcPts val="0"/>
        </a:spcBef>
        <a:buClr>
          <a:srgbClr val="5E514D"/>
        </a:buClr>
        <a:buSzPct val="100000"/>
        <a:buFont typeface="Wingdings" panose="05000000000000000000" pitchFamily="2" charset="2"/>
        <a:buChar char="l"/>
        <a:defRPr sz="1500" b="0" kern="1200" spc="-100" baseline="0">
          <a:solidFill>
            <a:srgbClr val="5E514D"/>
          </a:solidFill>
          <a:latin typeface="+mn-lt"/>
          <a:ea typeface="+mn-ea"/>
          <a:cs typeface="+mn-cs"/>
        </a:defRPr>
      </a:lvl6pPr>
      <a:lvl7pPr marL="303735" indent="0" algn="just" defTabSz="50361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FontTx/>
        <a:buNone/>
        <a:defRPr sz="675" b="0" kern="1200">
          <a:solidFill>
            <a:srgbClr val="5E514D"/>
          </a:solidFill>
          <a:latin typeface="+mn-lt"/>
          <a:ea typeface="+mn-ea"/>
          <a:cs typeface="+mn-cs"/>
        </a:defRPr>
      </a:lvl7pPr>
      <a:lvl8pPr marL="630238" indent="-227013" algn="just" defTabSz="50361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abic Typesetting" panose="03020402040406030203" pitchFamily="66" charset="-78"/>
        <a:buChar char="-"/>
        <a:defRPr sz="1600" b="0" kern="1200" spc="-100" baseline="0">
          <a:solidFill>
            <a:srgbClr val="5E514D"/>
          </a:solidFill>
          <a:latin typeface="+mn-lt"/>
          <a:ea typeface="+mn-ea"/>
          <a:cs typeface="+mn-cs"/>
        </a:defRPr>
      </a:lvl8pPr>
      <a:lvl9pPr marL="915988" indent="-285750" algn="l" defTabSz="514325" rtl="0" eaLnBrk="1" latinLnBrk="0" hangingPunct="1">
        <a:spcBef>
          <a:spcPct val="20000"/>
        </a:spcBef>
        <a:buFont typeface="Wingdings" panose="05000000000000000000" pitchFamily="2" charset="2"/>
        <a:buChar char="ü"/>
        <a:defRPr sz="1600" kern="1200" spc="-1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45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svg"/><Relationship Id="rId11" Type="http://schemas.openxmlformats.org/officeDocument/2006/relationships/image" Target="../media/image48.png"/><Relationship Id="rId5" Type="http://schemas.openxmlformats.org/officeDocument/2006/relationships/image" Target="../media/image65.png"/><Relationship Id="rId10" Type="http://schemas.openxmlformats.org/officeDocument/2006/relationships/image" Target="../media/image62.svg"/><Relationship Id="rId4" Type="http://schemas.openxmlformats.org/officeDocument/2006/relationships/image" Target="../media/image64.svg"/><Relationship Id="rId9" Type="http://schemas.openxmlformats.org/officeDocument/2006/relationships/image" Target="../media/image61.png"/><Relationship Id="rId1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92219B9-7BD9-579F-9A04-42555551372D}"/>
              </a:ext>
            </a:extLst>
          </p:cNvPr>
          <p:cNvSpPr txBox="1"/>
          <p:nvPr/>
        </p:nvSpPr>
        <p:spPr>
          <a:xfrm>
            <a:off x="2995847" y="2084492"/>
            <a:ext cx="72911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0" dirty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Le pitch court</a:t>
            </a:r>
            <a:endParaRPr lang="en-GB" sz="80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47DCAE-26D6-EBFA-4925-FE99394C44A1}"/>
              </a:ext>
            </a:extLst>
          </p:cNvPr>
          <p:cNvSpPr txBox="1"/>
          <p:nvPr/>
        </p:nvSpPr>
        <p:spPr>
          <a:xfrm>
            <a:off x="2995846" y="3321621"/>
            <a:ext cx="7291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cs typeface="Arial" panose="020B0604020202020204" pitchFamily="34" charset="0"/>
              </a:rPr>
              <a:t>LES ÉTAPES DE CONCEPTION</a:t>
            </a:r>
            <a:endParaRPr lang="en-GB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7EF478-972A-E8A2-25F2-86B0D583C8EB}"/>
              </a:ext>
            </a:extLst>
          </p:cNvPr>
          <p:cNvSpPr/>
          <p:nvPr/>
        </p:nvSpPr>
        <p:spPr>
          <a:xfrm>
            <a:off x="144039" y="916725"/>
            <a:ext cx="1890032" cy="550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/>
                </a:solidFill>
              </a:rPr>
              <a:t>5 min</a:t>
            </a:r>
          </a:p>
        </p:txBody>
      </p:sp>
    </p:spTree>
    <p:extLst>
      <p:ext uri="{BB962C8B-B14F-4D97-AF65-F5344CB8AC3E}">
        <p14:creationId xmlns:p14="http://schemas.microsoft.com/office/powerpoint/2010/main" val="252026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2 - Persona et problème identifié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10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0EEE84-67E2-9A0D-6355-29DE4A54DD1B}"/>
              </a:ext>
            </a:extLst>
          </p:cNvPr>
          <p:cNvSpPr/>
          <p:nvPr/>
        </p:nvSpPr>
        <p:spPr>
          <a:xfrm>
            <a:off x="735416" y="1043614"/>
            <a:ext cx="5373781" cy="2965834"/>
          </a:xfrm>
          <a:prstGeom prst="rect">
            <a:avLst/>
          </a:prstGeom>
          <a:blipFill>
            <a:blip r:embed="rId2"/>
            <a:stretch>
              <a:fillRect t="-959" b="-959"/>
            </a:stretch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893E06-53A5-0AA6-85A2-329EC85F4FA7}"/>
              </a:ext>
            </a:extLst>
          </p:cNvPr>
          <p:cNvSpPr/>
          <p:nvPr/>
        </p:nvSpPr>
        <p:spPr>
          <a:xfrm>
            <a:off x="1" y="4644973"/>
            <a:ext cx="7277725" cy="1169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9326B3-9A24-DA8E-A221-63A65AE7A32F}"/>
              </a:ext>
            </a:extLst>
          </p:cNvPr>
          <p:cNvSpPr/>
          <p:nvPr/>
        </p:nvSpPr>
        <p:spPr>
          <a:xfrm>
            <a:off x="7277726" y="4644973"/>
            <a:ext cx="4914274" cy="11694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77D086C-60CB-17DF-1723-0185BEB67434}"/>
              </a:ext>
            </a:extLst>
          </p:cNvPr>
          <p:cNvGrpSpPr/>
          <p:nvPr/>
        </p:nvGrpSpPr>
        <p:grpSpPr>
          <a:xfrm>
            <a:off x="220839" y="4257354"/>
            <a:ext cx="1034797" cy="1034794"/>
            <a:chOff x="5494070" y="2551665"/>
            <a:chExt cx="1384762" cy="1384758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8C0B3D5-54DD-569E-B7A6-152BBB5EDF83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882D889-17D9-CC56-1E57-57560778189C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Triangle 9">
            <a:extLst>
              <a:ext uri="{FF2B5EF4-FFF2-40B4-BE49-F238E27FC236}">
                <a16:creationId xmlns:a16="http://schemas.microsoft.com/office/drawing/2014/main" id="{5021AE2C-EC99-219E-0B59-0BA1DBA37389}"/>
              </a:ext>
            </a:extLst>
          </p:cNvPr>
          <p:cNvSpPr/>
          <p:nvPr/>
        </p:nvSpPr>
        <p:spPr>
          <a:xfrm rot="5400000">
            <a:off x="7233051" y="5001926"/>
            <a:ext cx="528383" cy="45550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4C8DAF8-5C4D-EF16-F87F-6556AE05BA9C}"/>
              </a:ext>
            </a:extLst>
          </p:cNvPr>
          <p:cNvGrpSpPr/>
          <p:nvPr/>
        </p:nvGrpSpPr>
        <p:grpSpPr>
          <a:xfrm flipV="1">
            <a:off x="6349133" y="1063536"/>
            <a:ext cx="5842867" cy="415196"/>
            <a:chOff x="5521861" y="5437348"/>
            <a:chExt cx="5842867" cy="41519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0C2DAB29-C42E-4E98-D469-2A08299496D6}"/>
                </a:ext>
              </a:extLst>
            </p:cNvPr>
            <p:cNvGrpSpPr/>
            <p:nvPr/>
          </p:nvGrpSpPr>
          <p:grpSpPr>
            <a:xfrm flipH="1" flipV="1">
              <a:off x="5574434" y="5437348"/>
              <a:ext cx="5790294" cy="344439"/>
              <a:chOff x="-5222815" y="0"/>
              <a:chExt cx="17414815" cy="356643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D7B1D021-448C-668D-D81E-7CAEB7CA76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22815" y="356642"/>
                <a:ext cx="16899074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3A34D71D-D2E1-020D-B1CD-58B54267A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259" y="0"/>
                <a:ext cx="515741" cy="356643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CC2D387C-3780-2772-F4DC-84F31461CE0B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65985D32-D6ED-251C-6E02-822AEEFEB161}"/>
              </a:ext>
            </a:extLst>
          </p:cNvPr>
          <p:cNvSpPr txBox="1"/>
          <p:nvPr/>
        </p:nvSpPr>
        <p:spPr>
          <a:xfrm>
            <a:off x="6688812" y="929204"/>
            <a:ext cx="3979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2">
                    <a:lumMod val="75000"/>
                  </a:schemeClr>
                </a:solidFill>
              </a:rPr>
              <a:t>Mes messages </a:t>
            </a:r>
            <a:r>
              <a:rPr lang="fr-FR" sz="1600" b="1" dirty="0">
                <a:solidFill>
                  <a:schemeClr val="bg2"/>
                </a:solidFill>
              </a:rPr>
              <a:t>à délivrer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413238-42F4-55DF-411E-BFFB95D815BD}"/>
              </a:ext>
            </a:extLst>
          </p:cNvPr>
          <p:cNvSpPr txBox="1"/>
          <p:nvPr/>
        </p:nvSpPr>
        <p:spPr>
          <a:xfrm>
            <a:off x="1255634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POSTURE </a:t>
            </a:r>
            <a:r>
              <a:rPr lang="fr-FR" spc="100" dirty="0">
                <a:solidFill>
                  <a:schemeClr val="tx2">
                    <a:lumMod val="75000"/>
                  </a:schemeClr>
                </a:solidFill>
              </a:rPr>
              <a:t>D’OBSERVATEUR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5D7EEA-600C-95C1-DC24-05F78934C9A8}"/>
              </a:ext>
            </a:extLst>
          </p:cNvPr>
          <p:cNvSpPr txBox="1"/>
          <p:nvPr/>
        </p:nvSpPr>
        <p:spPr>
          <a:xfrm>
            <a:off x="6819947" y="1866351"/>
            <a:ext cx="371691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Vous avez une connaissance fine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des comportements d’achat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de vos clients cibles (étude terrain).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Vous avez identifié leurs besoins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et ce qui est important à leurs yeux.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Utilisez la carte d’empathie !</a:t>
            </a:r>
          </a:p>
          <a:p>
            <a:r>
              <a:rPr lang="fr-FR" b="1" dirty="0">
                <a:solidFill>
                  <a:schemeClr val="bg2"/>
                </a:solidFill>
              </a:rPr>
              <a:t>« Il existe un marché pour votre offre »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FF0C900-1DBF-3A8E-B92F-35F9BF07BC3A}"/>
              </a:ext>
            </a:extLst>
          </p:cNvPr>
          <p:cNvGrpSpPr/>
          <p:nvPr/>
        </p:nvGrpSpPr>
        <p:grpSpPr>
          <a:xfrm>
            <a:off x="1301022" y="5044005"/>
            <a:ext cx="5381718" cy="461665"/>
            <a:chOff x="1025150" y="5134920"/>
            <a:chExt cx="5381718" cy="461665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92DA5CD6-C872-776C-D460-7A303F6492B8}"/>
                </a:ext>
              </a:extLst>
            </p:cNvPr>
            <p:cNvSpPr/>
            <p:nvPr/>
          </p:nvSpPr>
          <p:spPr>
            <a:xfrm>
              <a:off x="128890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8E7D7EB-F5CD-4DED-CC07-CA2E28827976}"/>
                </a:ext>
              </a:extLst>
            </p:cNvPr>
            <p:cNvSpPr txBox="1"/>
            <p:nvPr/>
          </p:nvSpPr>
          <p:spPr>
            <a:xfrm>
              <a:off x="1659959" y="5134920"/>
              <a:ext cx="47469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Vous avez compris votre cible et vous êtes en empathie avec elle. </a:t>
              </a: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Mettez en scène vos </a:t>
              </a:r>
              <a:r>
                <a:rPr lang="fr-FR" sz="1200" b="1" dirty="0" err="1">
                  <a:solidFill>
                    <a:schemeClr val="tx2">
                      <a:lumMod val="75000"/>
                    </a:schemeClr>
                  </a:solidFill>
                </a:rPr>
                <a:t>personas</a:t>
              </a: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, racontez une histoire !</a:t>
              </a:r>
            </a:p>
          </p:txBody>
        </p:sp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4B9B14B4-3DE3-19F4-E49F-F82905BF0B0B}"/>
                </a:ext>
              </a:extLst>
            </p:cNvPr>
            <p:cNvSpPr/>
            <p:nvPr/>
          </p:nvSpPr>
          <p:spPr>
            <a:xfrm>
              <a:off x="102515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55272632-6FD1-5417-C695-8C9F99F3935A}"/>
              </a:ext>
            </a:extLst>
          </p:cNvPr>
          <p:cNvSpPr txBox="1"/>
          <p:nvPr/>
        </p:nvSpPr>
        <p:spPr>
          <a:xfrm>
            <a:off x="8427244" y="4938205"/>
            <a:ext cx="3437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Présentez sous forme de tableau vos </a:t>
            </a:r>
            <a:r>
              <a:rPr lang="fr-FR" sz="1200" dirty="0" err="1">
                <a:solidFill>
                  <a:schemeClr val="tx2">
                    <a:lumMod val="75000"/>
                  </a:schemeClr>
                </a:solidFill>
              </a:rPr>
              <a:t>personas</a:t>
            </a: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Utilisez des photos </a:t>
            </a: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et non des avatars pour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humaniser les profils.</a:t>
            </a:r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E4F08949-78B9-FAA7-63EC-FBC031A9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525" y="4522351"/>
            <a:ext cx="551782" cy="55178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638534A-C6D2-C101-E423-A54D41D74D03}"/>
              </a:ext>
            </a:extLst>
          </p:cNvPr>
          <p:cNvSpPr txBox="1"/>
          <p:nvPr/>
        </p:nvSpPr>
        <p:spPr>
          <a:xfrm>
            <a:off x="7118138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SLIDE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3 - Chiffres clés du marché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11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AC3716-643B-AD22-5B6A-3657358E28B2}"/>
              </a:ext>
            </a:extLst>
          </p:cNvPr>
          <p:cNvSpPr/>
          <p:nvPr/>
        </p:nvSpPr>
        <p:spPr>
          <a:xfrm>
            <a:off x="735416" y="1043614"/>
            <a:ext cx="5373781" cy="2965834"/>
          </a:xfrm>
          <a:prstGeom prst="rect">
            <a:avLst/>
          </a:prstGeom>
          <a:blipFill>
            <a:blip r:embed="rId2"/>
            <a:srcRect/>
            <a:stretch>
              <a:fillRect t="-959" b="-959"/>
            </a:stretch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E926A15-E57B-04C4-03AE-4111473CF3E8}"/>
              </a:ext>
            </a:extLst>
          </p:cNvPr>
          <p:cNvGrpSpPr/>
          <p:nvPr/>
        </p:nvGrpSpPr>
        <p:grpSpPr>
          <a:xfrm>
            <a:off x="1" y="929204"/>
            <a:ext cx="12191999" cy="4885183"/>
            <a:chOff x="1" y="929204"/>
            <a:chExt cx="12191999" cy="48851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5387F4-D119-97AB-2812-D4AC3F93A29B}"/>
                </a:ext>
              </a:extLst>
            </p:cNvPr>
            <p:cNvSpPr/>
            <p:nvPr/>
          </p:nvSpPr>
          <p:spPr>
            <a:xfrm>
              <a:off x="1" y="4644973"/>
              <a:ext cx="7277725" cy="11694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3EDAC1-719E-4B48-CD4A-BAB96DDEBB81}"/>
                </a:ext>
              </a:extLst>
            </p:cNvPr>
            <p:cNvSpPr/>
            <p:nvPr/>
          </p:nvSpPr>
          <p:spPr>
            <a:xfrm>
              <a:off x="7277726" y="4644973"/>
              <a:ext cx="4914274" cy="116941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6A6D333-837C-AF05-7F9E-3AC4B2FB17D6}"/>
                </a:ext>
              </a:extLst>
            </p:cNvPr>
            <p:cNvGrpSpPr/>
            <p:nvPr/>
          </p:nvGrpSpPr>
          <p:grpSpPr>
            <a:xfrm>
              <a:off x="220839" y="4257354"/>
              <a:ext cx="1034797" cy="1034794"/>
              <a:chOff x="5494070" y="2551665"/>
              <a:chExt cx="1384762" cy="1384758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76EA0B7C-2420-CC57-0DA1-0CA070ED2388}"/>
                  </a:ext>
                </a:extLst>
              </p:cNvPr>
              <p:cNvSpPr/>
              <p:nvPr/>
            </p:nvSpPr>
            <p:spPr>
              <a:xfrm>
                <a:off x="5494070" y="2551665"/>
                <a:ext cx="1384762" cy="1384758"/>
              </a:xfrm>
              <a:prstGeom prst="ellipse">
                <a:avLst/>
              </a:pr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894AF123-5FBC-766A-5B37-A586E4AB1508}"/>
                  </a:ext>
                </a:extLst>
              </p:cNvPr>
              <p:cNvSpPr/>
              <p:nvPr/>
            </p:nvSpPr>
            <p:spPr>
              <a:xfrm>
                <a:off x="5636074" y="2693672"/>
                <a:ext cx="1100752" cy="11007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0830511F-2D02-2ABA-502C-0A09521332C1}"/>
                </a:ext>
              </a:extLst>
            </p:cNvPr>
            <p:cNvSpPr/>
            <p:nvPr/>
          </p:nvSpPr>
          <p:spPr>
            <a:xfrm rot="5400000">
              <a:off x="7233051" y="5001926"/>
              <a:ext cx="528383" cy="455509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1556DB0-AEE7-FE2E-5655-BB44EAD2CA36}"/>
                </a:ext>
              </a:extLst>
            </p:cNvPr>
            <p:cNvGrpSpPr/>
            <p:nvPr/>
          </p:nvGrpSpPr>
          <p:grpSpPr>
            <a:xfrm flipV="1">
              <a:off x="6349133" y="1063536"/>
              <a:ext cx="5842867" cy="415196"/>
              <a:chOff x="5521861" y="5437348"/>
              <a:chExt cx="5842867" cy="415196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81BE7D2A-9BC7-3FF3-4506-FDB13A060214}"/>
                  </a:ext>
                </a:extLst>
              </p:cNvPr>
              <p:cNvGrpSpPr/>
              <p:nvPr/>
            </p:nvGrpSpPr>
            <p:grpSpPr>
              <a:xfrm flipH="1" flipV="1">
                <a:off x="5574434" y="5437348"/>
                <a:ext cx="5790294" cy="344439"/>
                <a:chOff x="-5222815" y="0"/>
                <a:chExt cx="17414815" cy="356643"/>
              </a:xfrm>
            </p:grpSpPr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A7629371-6D5A-9B36-5126-9F6DD1A9EE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22815" y="356642"/>
                  <a:ext cx="16899074" cy="0"/>
                </a:xfrm>
                <a:prstGeom prst="line">
                  <a:avLst/>
                </a:prstGeom>
                <a:ln w="15875">
                  <a:solidFill>
                    <a:schemeClr val="tx2">
                      <a:lumMod val="7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8C955466-99FF-8897-F0A1-B71BA54A1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76259" y="0"/>
                  <a:ext cx="515741" cy="356643"/>
                </a:xfrm>
                <a:prstGeom prst="line">
                  <a:avLst/>
                </a:prstGeom>
                <a:ln w="15875">
                  <a:solidFill>
                    <a:schemeClr val="tx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DEBCCAB1-05CC-5D27-5B8E-A7B559CE9101}"/>
                  </a:ext>
                </a:extLst>
              </p:cNvPr>
              <p:cNvSpPr/>
              <p:nvPr/>
            </p:nvSpPr>
            <p:spPr>
              <a:xfrm>
                <a:off x="5521861" y="5761488"/>
                <a:ext cx="91056" cy="9105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544770D-EC20-2427-4EC2-07F9193D9395}"/>
                </a:ext>
              </a:extLst>
            </p:cNvPr>
            <p:cNvSpPr txBox="1"/>
            <p:nvPr/>
          </p:nvSpPr>
          <p:spPr>
            <a:xfrm>
              <a:off x="6688812" y="929204"/>
              <a:ext cx="39791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tx2">
                      <a:lumMod val="75000"/>
                    </a:schemeClr>
                  </a:solidFill>
                </a:rPr>
                <a:t>Mes messages </a:t>
              </a:r>
              <a:r>
                <a:rPr lang="fr-FR" sz="1600" b="1" dirty="0">
                  <a:solidFill>
                    <a:schemeClr val="bg2"/>
                  </a:solidFill>
                </a:rPr>
                <a:t>à délivrer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7719AEC-6D74-31E1-EE35-0D52A2F5E032}"/>
                </a:ext>
              </a:extLst>
            </p:cNvPr>
            <p:cNvSpPr txBox="1"/>
            <p:nvPr/>
          </p:nvSpPr>
          <p:spPr>
            <a:xfrm>
              <a:off x="6819947" y="1866351"/>
              <a:ext cx="37169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Il est important de démontrer 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que vous avez </a:t>
              </a: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identifié un marché porteur, 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un </a:t>
              </a:r>
              <a:r>
                <a:rPr lang="fr-FR" sz="1200" b="1" dirty="0">
                  <a:solidFill>
                    <a:schemeClr val="bg2"/>
                  </a:solidFill>
                </a:rPr>
                <a:t>secteur d’activité en croissance.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75070DEF-8B72-5066-C478-E77D059CFF41}"/>
                </a:ext>
              </a:extLst>
            </p:cNvPr>
            <p:cNvGrpSpPr/>
            <p:nvPr/>
          </p:nvGrpSpPr>
          <p:grpSpPr>
            <a:xfrm>
              <a:off x="1301022" y="4753368"/>
              <a:ext cx="5381718" cy="1015663"/>
              <a:chOff x="1025150" y="4844283"/>
              <a:chExt cx="5381718" cy="1015663"/>
            </a:xfrm>
          </p:grpSpPr>
          <p:sp>
            <p:nvSpPr>
              <p:cNvPr id="19" name="Chevron 18">
                <a:extLst>
                  <a:ext uri="{FF2B5EF4-FFF2-40B4-BE49-F238E27FC236}">
                    <a16:creationId xmlns:a16="http://schemas.microsoft.com/office/drawing/2014/main" id="{24497B9D-03DC-243E-0805-F159FBF3D755}"/>
                  </a:ext>
                </a:extLst>
              </p:cNvPr>
              <p:cNvSpPr/>
              <p:nvPr/>
            </p:nvSpPr>
            <p:spPr>
              <a:xfrm>
                <a:off x="1288900" y="5190929"/>
                <a:ext cx="338848" cy="338848"/>
              </a:xfrm>
              <a:prstGeom prst="chevron">
                <a:avLst/>
              </a:prstGeom>
              <a:solidFill>
                <a:schemeClr val="bg1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E44719A-EB59-BDEE-A53D-EAF58231752D}"/>
                  </a:ext>
                </a:extLst>
              </p:cNvPr>
              <p:cNvSpPr txBox="1"/>
              <p:nvPr/>
            </p:nvSpPr>
            <p:spPr>
              <a:xfrm>
                <a:off x="1659959" y="4844283"/>
                <a:ext cx="474690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Valorisez votre travail de collecte d’informations, d’analyse </a:t>
                </a:r>
                <a:b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</a:br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et de synthèse des données clés de votre marché. </a:t>
                </a:r>
              </a:p>
              <a:p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Montrez ici que vous avez compris votre marché.</a:t>
                </a:r>
              </a:p>
              <a:p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Vous gagnerez ainsi en crédibilité et légitimité. </a:t>
                </a:r>
              </a:p>
              <a:p>
                <a:r>
                  <a:rPr lang="fr-FR" sz="1200" b="1" dirty="0">
                    <a:solidFill>
                      <a:schemeClr val="tx2">
                        <a:lumMod val="75000"/>
                      </a:schemeClr>
                    </a:solidFill>
                  </a:rPr>
                  <a:t>Vous maitrisez votre sujet !</a:t>
                </a:r>
              </a:p>
            </p:txBody>
          </p:sp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FF4A0D43-2F80-9DAC-3CF3-EBF4DD3B9770}"/>
                  </a:ext>
                </a:extLst>
              </p:cNvPr>
              <p:cNvSpPr/>
              <p:nvPr/>
            </p:nvSpPr>
            <p:spPr>
              <a:xfrm>
                <a:off x="1025150" y="5190929"/>
                <a:ext cx="338848" cy="338848"/>
              </a:xfrm>
              <a:prstGeom prst="chevron">
                <a:avLst/>
              </a:prstGeom>
              <a:solidFill>
                <a:schemeClr val="bg1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512D49E-A9B2-61A1-A55A-7AA5E87F869D}"/>
                </a:ext>
              </a:extLst>
            </p:cNvPr>
            <p:cNvSpPr txBox="1"/>
            <p:nvPr/>
          </p:nvSpPr>
          <p:spPr>
            <a:xfrm>
              <a:off x="8427244" y="5038605"/>
              <a:ext cx="343780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Présentez sous </a:t>
              </a: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forme d’infographie 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les chiffres clés du marché. </a:t>
              </a:r>
            </a:p>
          </p:txBody>
        </p:sp>
      </p:grpSp>
      <p:pic>
        <p:nvPicPr>
          <p:cNvPr id="29" name="Graphique 28">
            <a:extLst>
              <a:ext uri="{FF2B5EF4-FFF2-40B4-BE49-F238E27FC236}">
                <a16:creationId xmlns:a16="http://schemas.microsoft.com/office/drawing/2014/main" id="{5AEE4950-B56D-82AD-4F2E-EE6ADDDF1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525" y="4522351"/>
            <a:ext cx="551782" cy="55178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EA9DE5E0-999A-2A76-5247-D07E888024BF}"/>
              </a:ext>
            </a:extLst>
          </p:cNvPr>
          <p:cNvSpPr txBox="1"/>
          <p:nvPr/>
        </p:nvSpPr>
        <p:spPr>
          <a:xfrm>
            <a:off x="1255634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POSTURE </a:t>
            </a:r>
            <a:r>
              <a:rPr lang="fr-FR" spc="100" dirty="0">
                <a:solidFill>
                  <a:schemeClr val="tx2">
                    <a:lumMod val="75000"/>
                  </a:schemeClr>
                </a:solidFill>
              </a:rPr>
              <a:t>D’OBSERVATEUR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B9FBCCC-8C88-D10D-26BE-5CF615DE6771}"/>
              </a:ext>
            </a:extLst>
          </p:cNvPr>
          <p:cNvSpPr txBox="1"/>
          <p:nvPr/>
        </p:nvSpPr>
        <p:spPr>
          <a:xfrm>
            <a:off x="7118138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SLIDE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93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4 - Concurrents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12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0C733B-BC34-1C92-861F-4F301353F423}"/>
              </a:ext>
            </a:extLst>
          </p:cNvPr>
          <p:cNvSpPr/>
          <p:nvPr/>
        </p:nvSpPr>
        <p:spPr>
          <a:xfrm>
            <a:off x="735416" y="1043614"/>
            <a:ext cx="5373781" cy="2965834"/>
          </a:xfrm>
          <a:prstGeom prst="rect">
            <a:avLst/>
          </a:prstGeom>
          <a:blipFill>
            <a:blip r:embed="rId2"/>
            <a:stretch>
              <a:fillRect t="-959" b="-959"/>
            </a:stretch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5B1FAB-D5FA-A354-2B95-6462C9CD5C27}"/>
              </a:ext>
            </a:extLst>
          </p:cNvPr>
          <p:cNvSpPr/>
          <p:nvPr/>
        </p:nvSpPr>
        <p:spPr>
          <a:xfrm>
            <a:off x="1" y="4644973"/>
            <a:ext cx="7277725" cy="1169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E2BD7-7408-71DE-0443-5B62804F69F6}"/>
              </a:ext>
            </a:extLst>
          </p:cNvPr>
          <p:cNvSpPr/>
          <p:nvPr/>
        </p:nvSpPr>
        <p:spPr>
          <a:xfrm>
            <a:off x="7277726" y="4644973"/>
            <a:ext cx="4914274" cy="11694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3A3BEDC-8D52-4B59-C276-303E6B7B7E2E}"/>
              </a:ext>
            </a:extLst>
          </p:cNvPr>
          <p:cNvGrpSpPr/>
          <p:nvPr/>
        </p:nvGrpSpPr>
        <p:grpSpPr>
          <a:xfrm>
            <a:off x="220839" y="4257354"/>
            <a:ext cx="1034797" cy="1034794"/>
            <a:chOff x="5494070" y="2551665"/>
            <a:chExt cx="1384762" cy="1384758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F5C4E0A3-B83D-072E-D33B-4CE726DCF37A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DEEB69B-DB7C-0839-736E-C53C4AAF6082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Triangle 9">
            <a:extLst>
              <a:ext uri="{FF2B5EF4-FFF2-40B4-BE49-F238E27FC236}">
                <a16:creationId xmlns:a16="http://schemas.microsoft.com/office/drawing/2014/main" id="{A5C4E838-BC02-A3BF-BDB5-80AA7462A91B}"/>
              </a:ext>
            </a:extLst>
          </p:cNvPr>
          <p:cNvSpPr/>
          <p:nvPr/>
        </p:nvSpPr>
        <p:spPr>
          <a:xfrm rot="5400000">
            <a:off x="7233051" y="5001926"/>
            <a:ext cx="528383" cy="45550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69DDE03-E812-DE4A-0E69-8D7E980F0C0A}"/>
              </a:ext>
            </a:extLst>
          </p:cNvPr>
          <p:cNvGrpSpPr/>
          <p:nvPr/>
        </p:nvGrpSpPr>
        <p:grpSpPr>
          <a:xfrm flipV="1">
            <a:off x="6349133" y="1063536"/>
            <a:ext cx="5842867" cy="415196"/>
            <a:chOff x="5521861" y="5437348"/>
            <a:chExt cx="5842867" cy="41519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7219D7A1-EE07-F9F4-015D-3A0B0DD92BCA}"/>
                </a:ext>
              </a:extLst>
            </p:cNvPr>
            <p:cNvGrpSpPr/>
            <p:nvPr/>
          </p:nvGrpSpPr>
          <p:grpSpPr>
            <a:xfrm flipH="1" flipV="1">
              <a:off x="5574434" y="5437348"/>
              <a:ext cx="5790294" cy="344439"/>
              <a:chOff x="-5222815" y="0"/>
              <a:chExt cx="17414815" cy="356643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EBCC7C49-5AC2-D7D5-2A32-E5D6B08AA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22815" y="356642"/>
                <a:ext cx="16899074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7E9169BE-FF8E-6D06-EA21-2F7B651B03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259" y="0"/>
                <a:ext cx="515741" cy="356643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4B3E44A-FDF4-0CEB-E312-07A3E89338F6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5D9A010A-FCDB-8789-2E33-E53F63F8DB49}"/>
              </a:ext>
            </a:extLst>
          </p:cNvPr>
          <p:cNvSpPr txBox="1"/>
          <p:nvPr/>
        </p:nvSpPr>
        <p:spPr>
          <a:xfrm>
            <a:off x="6688812" y="929204"/>
            <a:ext cx="3979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2">
                    <a:lumMod val="75000"/>
                  </a:schemeClr>
                </a:solidFill>
              </a:rPr>
              <a:t>Mes messages </a:t>
            </a:r>
            <a:r>
              <a:rPr lang="fr-FR" sz="1600" b="1" dirty="0">
                <a:solidFill>
                  <a:schemeClr val="bg2"/>
                </a:solidFill>
              </a:rPr>
              <a:t>à délivrer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41EDC4D-3BCC-6D11-EEF5-12BAED3A2270}"/>
              </a:ext>
            </a:extLst>
          </p:cNvPr>
          <p:cNvSpPr txBox="1"/>
          <p:nvPr/>
        </p:nvSpPr>
        <p:spPr>
          <a:xfrm>
            <a:off x="1255634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POSTURE </a:t>
            </a:r>
            <a:r>
              <a:rPr lang="fr-FR" spc="100" dirty="0">
                <a:solidFill>
                  <a:schemeClr val="tx2">
                    <a:lumMod val="75000"/>
                  </a:schemeClr>
                </a:solidFill>
              </a:rPr>
              <a:t>DE CONQUÉRANT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4985F48-0006-DD42-7F98-9F077211139E}"/>
              </a:ext>
            </a:extLst>
          </p:cNvPr>
          <p:cNvSpPr txBox="1"/>
          <p:nvPr/>
        </p:nvSpPr>
        <p:spPr>
          <a:xfrm>
            <a:off x="6819947" y="1866351"/>
            <a:ext cx="37169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Après avoir évoqué vos principaux concurrents, démontrez que </a:t>
            </a:r>
            <a:r>
              <a:rPr lang="fr-FR" sz="1200" b="1" dirty="0">
                <a:solidFill>
                  <a:schemeClr val="bg2"/>
                </a:solidFill>
              </a:rPr>
              <a:t>votre produit/service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a une position crédible,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attractive et différenciante :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justifiez qu’elle est la plus proche </a:t>
            </a:r>
            <a:br>
              <a:rPr lang="fr-FR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des besoins de vos clients potentiels.</a:t>
            </a:r>
            <a:endParaRPr lang="fr-FR" sz="1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509BA34-8701-C2BA-CCBF-8860749D4E97}"/>
              </a:ext>
            </a:extLst>
          </p:cNvPr>
          <p:cNvGrpSpPr/>
          <p:nvPr/>
        </p:nvGrpSpPr>
        <p:grpSpPr>
          <a:xfrm>
            <a:off x="1301022" y="5032207"/>
            <a:ext cx="5381718" cy="461665"/>
            <a:chOff x="1025150" y="5123122"/>
            <a:chExt cx="5381718" cy="461665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3654DA99-2422-3388-3A9B-A41D8CCED2C5}"/>
                </a:ext>
              </a:extLst>
            </p:cNvPr>
            <p:cNvSpPr/>
            <p:nvPr/>
          </p:nvSpPr>
          <p:spPr>
            <a:xfrm>
              <a:off x="128890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FF83C8E-290B-85DE-AC15-601127025B8F}"/>
                </a:ext>
              </a:extLst>
            </p:cNvPr>
            <p:cNvSpPr txBox="1"/>
            <p:nvPr/>
          </p:nvSpPr>
          <p:spPr>
            <a:xfrm>
              <a:off x="1659959" y="5123122"/>
              <a:ext cx="47469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Sûr de votre avantage concurrentiel, 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vous avez l’esprit conquérant.</a:t>
              </a:r>
            </a:p>
          </p:txBody>
        </p:sp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7D240A13-653B-B5F9-26E5-C008C9AB5208}"/>
                </a:ext>
              </a:extLst>
            </p:cNvPr>
            <p:cNvSpPr/>
            <p:nvPr/>
          </p:nvSpPr>
          <p:spPr>
            <a:xfrm>
              <a:off x="102515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E5D62566-706E-33A7-ACB5-C12B57B21035}"/>
              </a:ext>
            </a:extLst>
          </p:cNvPr>
          <p:cNvSpPr txBox="1"/>
          <p:nvPr/>
        </p:nvSpPr>
        <p:spPr>
          <a:xfrm>
            <a:off x="8427244" y="5080869"/>
            <a:ext cx="3437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Positionnez votre offre </a:t>
            </a: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et celles des acteurs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du marché sur le mapping concurrentiel.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B522AD3-8AD0-48DE-71BE-0B87F06D5E1C}"/>
              </a:ext>
            </a:extLst>
          </p:cNvPr>
          <p:cNvSpPr txBox="1"/>
          <p:nvPr/>
        </p:nvSpPr>
        <p:spPr>
          <a:xfrm>
            <a:off x="7118138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SLIDE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BA24538-C984-5AA4-138E-6D3DB4419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453" y="4473030"/>
            <a:ext cx="589963" cy="5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75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5 - Solution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13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7FD3E6-9BE8-9D77-6972-B28E6864D012}"/>
              </a:ext>
            </a:extLst>
          </p:cNvPr>
          <p:cNvSpPr/>
          <p:nvPr/>
        </p:nvSpPr>
        <p:spPr>
          <a:xfrm>
            <a:off x="735416" y="1043614"/>
            <a:ext cx="5373781" cy="2965834"/>
          </a:xfrm>
          <a:prstGeom prst="rect">
            <a:avLst/>
          </a:prstGeom>
          <a:blipFill>
            <a:blip r:embed="rId2"/>
            <a:stretch>
              <a:fillRect t="-959" b="-959"/>
            </a:stretch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084A3F-5F31-4075-0B7E-ABD9EF65D3CD}"/>
              </a:ext>
            </a:extLst>
          </p:cNvPr>
          <p:cNvSpPr/>
          <p:nvPr/>
        </p:nvSpPr>
        <p:spPr>
          <a:xfrm>
            <a:off x="1" y="4644973"/>
            <a:ext cx="7277725" cy="1169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60EAC-7D79-8523-8ABA-96A6293821E7}"/>
              </a:ext>
            </a:extLst>
          </p:cNvPr>
          <p:cNvSpPr/>
          <p:nvPr/>
        </p:nvSpPr>
        <p:spPr>
          <a:xfrm>
            <a:off x="7277726" y="4644973"/>
            <a:ext cx="4914274" cy="11694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45AD425-D183-2409-EB52-3779871853DB}"/>
              </a:ext>
            </a:extLst>
          </p:cNvPr>
          <p:cNvGrpSpPr/>
          <p:nvPr/>
        </p:nvGrpSpPr>
        <p:grpSpPr>
          <a:xfrm>
            <a:off x="220839" y="4257354"/>
            <a:ext cx="1034797" cy="1034794"/>
            <a:chOff x="5494070" y="2551665"/>
            <a:chExt cx="1384762" cy="1384758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F10959D-EA3C-B50E-EBBD-D5FD57473969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492A26C-D432-AAB0-4BFF-3F41FC59529D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Triangle 9">
            <a:extLst>
              <a:ext uri="{FF2B5EF4-FFF2-40B4-BE49-F238E27FC236}">
                <a16:creationId xmlns:a16="http://schemas.microsoft.com/office/drawing/2014/main" id="{FFAC8181-A420-EC30-9056-A79BF6B51BF3}"/>
              </a:ext>
            </a:extLst>
          </p:cNvPr>
          <p:cNvSpPr/>
          <p:nvPr/>
        </p:nvSpPr>
        <p:spPr>
          <a:xfrm rot="5400000">
            <a:off x="7233051" y="5001926"/>
            <a:ext cx="528383" cy="45550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D76BD4-EEFE-04FD-F498-1CBBD7B0C0FF}"/>
              </a:ext>
            </a:extLst>
          </p:cNvPr>
          <p:cNvGrpSpPr/>
          <p:nvPr/>
        </p:nvGrpSpPr>
        <p:grpSpPr>
          <a:xfrm flipV="1">
            <a:off x="6349133" y="1063536"/>
            <a:ext cx="5842867" cy="415196"/>
            <a:chOff x="5521861" y="5437348"/>
            <a:chExt cx="5842867" cy="41519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B35BF4D-E43C-7856-98D5-26167BC95AAB}"/>
                </a:ext>
              </a:extLst>
            </p:cNvPr>
            <p:cNvGrpSpPr/>
            <p:nvPr/>
          </p:nvGrpSpPr>
          <p:grpSpPr>
            <a:xfrm flipH="1" flipV="1">
              <a:off x="5574434" y="5437348"/>
              <a:ext cx="5790294" cy="344439"/>
              <a:chOff x="-5222815" y="0"/>
              <a:chExt cx="17414815" cy="356643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1DFECB22-313B-B5F6-66C7-25A1BD602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22815" y="356642"/>
                <a:ext cx="16899074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6873FFF7-7AE3-B9C3-F1A7-19DAAA1FC6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259" y="0"/>
                <a:ext cx="515741" cy="356643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89F47E8-CED1-DE8A-0BEF-8164501DEBCE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F0445FFC-2727-C43B-0807-45DCBEC65553}"/>
              </a:ext>
            </a:extLst>
          </p:cNvPr>
          <p:cNvSpPr txBox="1"/>
          <p:nvPr/>
        </p:nvSpPr>
        <p:spPr>
          <a:xfrm>
            <a:off x="6688812" y="929204"/>
            <a:ext cx="3979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2">
                    <a:lumMod val="75000"/>
                  </a:schemeClr>
                </a:solidFill>
              </a:rPr>
              <a:t>Mes messages </a:t>
            </a:r>
            <a:r>
              <a:rPr lang="fr-FR" sz="1600" b="1" dirty="0">
                <a:solidFill>
                  <a:schemeClr val="bg2"/>
                </a:solidFill>
              </a:rPr>
              <a:t>à délivrer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D84BDE2-639B-937D-FAA7-8C183D25CC1F}"/>
              </a:ext>
            </a:extLst>
          </p:cNvPr>
          <p:cNvSpPr txBox="1"/>
          <p:nvPr/>
        </p:nvSpPr>
        <p:spPr>
          <a:xfrm>
            <a:off x="1255634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POSTURE </a:t>
            </a:r>
            <a:r>
              <a:rPr lang="fr-FR" spc="100" dirty="0">
                <a:solidFill>
                  <a:schemeClr val="tx2">
                    <a:lumMod val="75000"/>
                  </a:schemeClr>
                </a:solidFill>
              </a:rPr>
              <a:t>D’ACTEUR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F01A5B-E56E-099B-95D3-DE81353D1271}"/>
              </a:ext>
            </a:extLst>
          </p:cNvPr>
          <p:cNvSpPr txBox="1"/>
          <p:nvPr/>
        </p:nvSpPr>
        <p:spPr>
          <a:xfrm>
            <a:off x="6819947" y="1866351"/>
            <a:ext cx="3716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Présentez les caractéristiques du </a:t>
            </a:r>
            <a:r>
              <a:rPr lang="fr-FR" sz="1200" b="1" dirty="0">
                <a:solidFill>
                  <a:schemeClr val="bg2"/>
                </a:solidFill>
              </a:rPr>
              <a:t>produit /service 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et les valeurs qui l’animent :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inclusivité, éco-conception, circuit court, etc. Soulignez les bénéfices clients.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« Votre solution est concrète »</a:t>
            </a:r>
            <a:endParaRPr lang="fr-FR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5A084DA-9E1C-AC7A-014F-A145D871F16B}"/>
              </a:ext>
            </a:extLst>
          </p:cNvPr>
          <p:cNvGrpSpPr/>
          <p:nvPr/>
        </p:nvGrpSpPr>
        <p:grpSpPr>
          <a:xfrm>
            <a:off x="1301022" y="4946273"/>
            <a:ext cx="5381718" cy="646331"/>
            <a:chOff x="1025150" y="5037188"/>
            <a:chExt cx="5381718" cy="646331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DF1C93FF-2201-E768-F29D-BD8B4A6BB953}"/>
                </a:ext>
              </a:extLst>
            </p:cNvPr>
            <p:cNvSpPr/>
            <p:nvPr/>
          </p:nvSpPr>
          <p:spPr>
            <a:xfrm>
              <a:off x="128890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09DAE54-E3F8-5544-FBFF-C796A0B39636}"/>
                </a:ext>
              </a:extLst>
            </p:cNvPr>
            <p:cNvSpPr txBox="1"/>
            <p:nvPr/>
          </p:nvSpPr>
          <p:spPr>
            <a:xfrm>
              <a:off x="1659959" y="5037188"/>
              <a:ext cx="47469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Vous maîtrisez tous les aspects techniques 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de votre produit/service. </a:t>
              </a:r>
            </a:p>
            <a:p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#légitimité</a:t>
              </a:r>
            </a:p>
          </p:txBody>
        </p:sp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7DC6E06E-7F22-26CB-F9B1-DA327C657D58}"/>
                </a:ext>
              </a:extLst>
            </p:cNvPr>
            <p:cNvSpPr/>
            <p:nvPr/>
          </p:nvSpPr>
          <p:spPr>
            <a:xfrm>
              <a:off x="102515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11CD3F7-B32E-D77F-4C6F-F507D1FE6366}"/>
              </a:ext>
            </a:extLst>
          </p:cNvPr>
          <p:cNvSpPr txBox="1"/>
          <p:nvPr/>
        </p:nvSpPr>
        <p:spPr>
          <a:xfrm>
            <a:off x="8427244" y="5003513"/>
            <a:ext cx="343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Illustrez, mettez en scène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votre produit / service.</a:t>
            </a:r>
          </a:p>
          <a:p>
            <a:pPr algn="r"/>
            <a:r>
              <a:rPr lang="fr-FR" sz="1200" i="1" dirty="0">
                <a:solidFill>
                  <a:schemeClr val="tx2">
                    <a:lumMod val="75000"/>
                  </a:schemeClr>
                </a:solidFill>
              </a:rPr>
              <a:t>Ex. parcours utilisateur</a:t>
            </a:r>
            <a:endParaRPr lang="fr-FR" sz="1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3CEFCE75-4F95-8A0C-76CF-A53F8C306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31" y="4529601"/>
            <a:ext cx="533468" cy="53346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D0E18CA-78F0-AF7B-E2E7-5A672ABC44B3}"/>
              </a:ext>
            </a:extLst>
          </p:cNvPr>
          <p:cNvSpPr txBox="1"/>
          <p:nvPr/>
        </p:nvSpPr>
        <p:spPr>
          <a:xfrm>
            <a:off x="7118138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SLIDE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3600" dirty="0"/>
              <a:t>6 - Business model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14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C3F16-D70E-1D6E-A459-798C59F43C98}"/>
              </a:ext>
            </a:extLst>
          </p:cNvPr>
          <p:cNvSpPr/>
          <p:nvPr/>
        </p:nvSpPr>
        <p:spPr>
          <a:xfrm>
            <a:off x="735416" y="1043614"/>
            <a:ext cx="5373781" cy="2965834"/>
          </a:xfrm>
          <a:prstGeom prst="rect">
            <a:avLst/>
          </a:prstGeom>
          <a:blipFill>
            <a:blip r:embed="rId2"/>
            <a:stretch>
              <a:fillRect t="-959" b="-959"/>
            </a:stretch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FAEA02-B5CC-FF55-B91A-3D8BB0049FAD}"/>
              </a:ext>
            </a:extLst>
          </p:cNvPr>
          <p:cNvSpPr/>
          <p:nvPr/>
        </p:nvSpPr>
        <p:spPr>
          <a:xfrm>
            <a:off x="1" y="4644973"/>
            <a:ext cx="7277725" cy="1169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DC81D1-98A1-EE12-0C2C-65726AF87E55}"/>
              </a:ext>
            </a:extLst>
          </p:cNvPr>
          <p:cNvSpPr/>
          <p:nvPr/>
        </p:nvSpPr>
        <p:spPr>
          <a:xfrm>
            <a:off x="7277726" y="4644973"/>
            <a:ext cx="4914274" cy="11694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A0949A0-7DBF-F810-9A36-CE22BA29058F}"/>
              </a:ext>
            </a:extLst>
          </p:cNvPr>
          <p:cNvGrpSpPr/>
          <p:nvPr/>
        </p:nvGrpSpPr>
        <p:grpSpPr>
          <a:xfrm>
            <a:off x="220839" y="4257354"/>
            <a:ext cx="1034797" cy="1034794"/>
            <a:chOff x="5494070" y="2551665"/>
            <a:chExt cx="1384762" cy="1384758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2C291DC-C246-B37A-33E2-1FF4C5D46CCF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9D6976F3-2077-8AF4-B157-DC24B6671CBF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Triangle 9">
            <a:extLst>
              <a:ext uri="{FF2B5EF4-FFF2-40B4-BE49-F238E27FC236}">
                <a16:creationId xmlns:a16="http://schemas.microsoft.com/office/drawing/2014/main" id="{99EFD177-B2D1-3E78-C898-FBEF33D02183}"/>
              </a:ext>
            </a:extLst>
          </p:cNvPr>
          <p:cNvSpPr/>
          <p:nvPr/>
        </p:nvSpPr>
        <p:spPr>
          <a:xfrm rot="5400000">
            <a:off x="7233051" y="5001926"/>
            <a:ext cx="528383" cy="45550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39CC1A2-0433-DD4B-72B2-5AEC3D6DE0C6}"/>
              </a:ext>
            </a:extLst>
          </p:cNvPr>
          <p:cNvGrpSpPr/>
          <p:nvPr/>
        </p:nvGrpSpPr>
        <p:grpSpPr>
          <a:xfrm flipV="1">
            <a:off x="6349133" y="1063536"/>
            <a:ext cx="5842867" cy="415196"/>
            <a:chOff x="5521861" y="5437348"/>
            <a:chExt cx="5842867" cy="41519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D25E4EC-595D-5AD4-1BC5-2DA0FCAE2FCB}"/>
                </a:ext>
              </a:extLst>
            </p:cNvPr>
            <p:cNvGrpSpPr/>
            <p:nvPr/>
          </p:nvGrpSpPr>
          <p:grpSpPr>
            <a:xfrm flipH="1" flipV="1">
              <a:off x="5574434" y="5437348"/>
              <a:ext cx="5790294" cy="344439"/>
              <a:chOff x="-5222815" y="0"/>
              <a:chExt cx="17414815" cy="356643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34CBE02A-9CB4-8DE2-EB9B-E18164B0D3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22815" y="356642"/>
                <a:ext cx="16899074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F2559E35-5688-87F9-53BB-CEF729D04D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259" y="0"/>
                <a:ext cx="515741" cy="356643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1DA668E-53B2-D1B5-EA7C-BE3E93DEA2E0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1310284-69F2-BA34-CBA3-17E4B7D80CC5}"/>
              </a:ext>
            </a:extLst>
          </p:cNvPr>
          <p:cNvSpPr txBox="1"/>
          <p:nvPr/>
        </p:nvSpPr>
        <p:spPr>
          <a:xfrm>
            <a:off x="6688812" y="929204"/>
            <a:ext cx="3979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2">
                    <a:lumMod val="75000"/>
                  </a:schemeClr>
                </a:solidFill>
              </a:rPr>
              <a:t>Mes messages </a:t>
            </a:r>
            <a:r>
              <a:rPr lang="fr-FR" sz="1600" b="1" dirty="0">
                <a:solidFill>
                  <a:schemeClr val="bg2"/>
                </a:solidFill>
              </a:rPr>
              <a:t>à délivrer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F0E52C-7E6B-D32F-4A2E-B42B185D8913}"/>
              </a:ext>
            </a:extLst>
          </p:cNvPr>
          <p:cNvSpPr txBox="1"/>
          <p:nvPr/>
        </p:nvSpPr>
        <p:spPr>
          <a:xfrm>
            <a:off x="1255634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POSTURE </a:t>
            </a:r>
            <a:r>
              <a:rPr lang="fr-FR" spc="100" dirty="0">
                <a:solidFill>
                  <a:schemeClr val="tx2">
                    <a:lumMod val="75000"/>
                  </a:schemeClr>
                </a:solidFill>
              </a:rPr>
              <a:t>DE CONQUÉRANT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5C090D-8AAC-5295-7FA0-19B065D473EF}"/>
              </a:ext>
            </a:extLst>
          </p:cNvPr>
          <p:cNvSpPr txBox="1"/>
          <p:nvPr/>
        </p:nvSpPr>
        <p:spPr>
          <a:xfrm>
            <a:off x="6819947" y="1866351"/>
            <a:ext cx="37169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Décrivez comment votre entreprise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va gagner de l’argent et </a:t>
            </a:r>
            <a:r>
              <a:rPr lang="fr-FR" sz="1200" b="1" dirty="0">
                <a:solidFill>
                  <a:schemeClr val="bg2"/>
                </a:solidFill>
              </a:rPr>
              <a:t>créer de la valeur :</a:t>
            </a:r>
            <a:br>
              <a:rPr lang="fr-FR" sz="1200" b="1" dirty="0">
                <a:solidFill>
                  <a:schemeClr val="bg2"/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je vends quoi, à qui, de quelle façon, </a:t>
            </a:r>
            <a:br>
              <a:rPr lang="fr-FR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et pour quel bénéfice (recettes - coûts) 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6F39E6D-5039-83C9-D794-E48FF73498B9}"/>
              </a:ext>
            </a:extLst>
          </p:cNvPr>
          <p:cNvGrpSpPr/>
          <p:nvPr/>
        </p:nvGrpSpPr>
        <p:grpSpPr>
          <a:xfrm>
            <a:off x="1301022" y="4851520"/>
            <a:ext cx="5381718" cy="830997"/>
            <a:chOff x="1025150" y="4942435"/>
            <a:chExt cx="5381718" cy="830997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DA8058CD-D8BE-F7F3-B0E5-009F816975A0}"/>
                </a:ext>
              </a:extLst>
            </p:cNvPr>
            <p:cNvSpPr/>
            <p:nvPr/>
          </p:nvSpPr>
          <p:spPr>
            <a:xfrm>
              <a:off x="128890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BF5E59C-1F55-526A-06E6-E1931988710F}"/>
                </a:ext>
              </a:extLst>
            </p:cNvPr>
            <p:cNvSpPr txBox="1"/>
            <p:nvPr/>
          </p:nvSpPr>
          <p:spPr>
            <a:xfrm>
              <a:off x="1659959" y="4942435"/>
              <a:ext cx="47469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« Vous maîtrisez votre business model </a:t>
              </a:r>
              <a:b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et vous savez comment gagner de l’argent ! »</a:t>
              </a:r>
            </a:p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Vous connaissez votre partition : 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vous avez su mettre en musique les éléments clés de votre projet</a:t>
              </a:r>
            </a:p>
          </p:txBody>
        </p:sp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8ABA9E1C-EB27-AE2A-32F1-2911B522891F}"/>
                </a:ext>
              </a:extLst>
            </p:cNvPr>
            <p:cNvSpPr/>
            <p:nvPr/>
          </p:nvSpPr>
          <p:spPr>
            <a:xfrm>
              <a:off x="102515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09F72458-E515-46F7-4C29-BDD6E976A32F}"/>
              </a:ext>
            </a:extLst>
          </p:cNvPr>
          <p:cNvSpPr txBox="1"/>
          <p:nvPr/>
        </p:nvSpPr>
        <p:spPr>
          <a:xfrm>
            <a:off x="8427244" y="5003513"/>
            <a:ext cx="343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Schématisez les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5 blocs principaux </a:t>
            </a:r>
            <a:br>
              <a:rPr lang="fr-FR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de votre business model simplifié par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des </a:t>
            </a:r>
            <a:r>
              <a:rPr lang="fr-FR" sz="1200" dirty="0" err="1">
                <a:solidFill>
                  <a:schemeClr val="tx2">
                    <a:lumMod val="75000"/>
                  </a:schemeClr>
                </a:solidFill>
              </a:rPr>
              <a:t>pictos</a:t>
            </a: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, mots clés, visuels, etc.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361FA03-9539-35E9-243C-A6D76F056690}"/>
              </a:ext>
            </a:extLst>
          </p:cNvPr>
          <p:cNvSpPr txBox="1"/>
          <p:nvPr/>
        </p:nvSpPr>
        <p:spPr>
          <a:xfrm>
            <a:off x="7118138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SLIDE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1411592-CF6C-F817-2B6B-0688C2590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453" y="4473030"/>
            <a:ext cx="589963" cy="5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4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911" y="249406"/>
            <a:ext cx="12189901" cy="620892"/>
          </a:xfrm>
        </p:spPr>
        <p:txBody>
          <a:bodyPr/>
          <a:lstStyle/>
          <a:p>
            <a:r>
              <a:rPr lang="fr-FR" sz="3600" dirty="0"/>
              <a:t>7 - </a:t>
            </a:r>
            <a:r>
              <a:rPr lang="fr-FR" sz="3400" dirty="0"/>
              <a:t>Prévisions financières et perspectives de développement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15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6F5A76-6B39-2CB0-0805-06B450CC26D4}"/>
              </a:ext>
            </a:extLst>
          </p:cNvPr>
          <p:cNvSpPr/>
          <p:nvPr/>
        </p:nvSpPr>
        <p:spPr>
          <a:xfrm>
            <a:off x="735416" y="1043614"/>
            <a:ext cx="5373781" cy="2965834"/>
          </a:xfrm>
          <a:prstGeom prst="rect">
            <a:avLst/>
          </a:prstGeom>
          <a:blipFill>
            <a:blip r:embed="rId3"/>
            <a:srcRect/>
            <a:stretch>
              <a:fillRect t="-959" b="-959"/>
            </a:stretch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B8116-D726-1FCA-C905-584B43664331}"/>
              </a:ext>
            </a:extLst>
          </p:cNvPr>
          <p:cNvSpPr/>
          <p:nvPr/>
        </p:nvSpPr>
        <p:spPr>
          <a:xfrm>
            <a:off x="1" y="4644973"/>
            <a:ext cx="7277725" cy="1169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BCA3E4-C6FE-8364-94BE-95C41914739E}"/>
              </a:ext>
            </a:extLst>
          </p:cNvPr>
          <p:cNvSpPr/>
          <p:nvPr/>
        </p:nvSpPr>
        <p:spPr>
          <a:xfrm>
            <a:off x="7277726" y="4644973"/>
            <a:ext cx="4914274" cy="11694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52662B64-81E5-32A4-7C0B-219DAEA80FEE}"/>
              </a:ext>
            </a:extLst>
          </p:cNvPr>
          <p:cNvSpPr/>
          <p:nvPr/>
        </p:nvSpPr>
        <p:spPr>
          <a:xfrm rot="5400000">
            <a:off x="7233051" y="5001926"/>
            <a:ext cx="528383" cy="45550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7EA5045-02F6-A8BF-082C-AD3AFBD19947}"/>
              </a:ext>
            </a:extLst>
          </p:cNvPr>
          <p:cNvGrpSpPr/>
          <p:nvPr/>
        </p:nvGrpSpPr>
        <p:grpSpPr>
          <a:xfrm flipV="1">
            <a:off x="6349133" y="1063536"/>
            <a:ext cx="5842867" cy="415196"/>
            <a:chOff x="5521861" y="5437348"/>
            <a:chExt cx="5842867" cy="41519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4ACE9E67-66E8-3956-FA79-D37575809C57}"/>
                </a:ext>
              </a:extLst>
            </p:cNvPr>
            <p:cNvGrpSpPr/>
            <p:nvPr/>
          </p:nvGrpSpPr>
          <p:grpSpPr>
            <a:xfrm flipH="1" flipV="1">
              <a:off x="5574434" y="5437348"/>
              <a:ext cx="5790294" cy="344439"/>
              <a:chOff x="-5222815" y="0"/>
              <a:chExt cx="17414815" cy="356643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2661631C-099A-958C-796E-70E88601EF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22815" y="356642"/>
                <a:ext cx="16899074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03A5FB9D-7C91-8683-0B34-11A0BF3269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259" y="0"/>
                <a:ext cx="515741" cy="356643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F452EF4-2A5E-DFF6-E2F0-87E46EF6F0F7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125AED30-AAD3-4798-B433-1891C4E46DDC}"/>
              </a:ext>
            </a:extLst>
          </p:cNvPr>
          <p:cNvSpPr txBox="1"/>
          <p:nvPr/>
        </p:nvSpPr>
        <p:spPr>
          <a:xfrm>
            <a:off x="6688812" y="929204"/>
            <a:ext cx="3979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2">
                    <a:lumMod val="75000"/>
                  </a:schemeClr>
                </a:solidFill>
              </a:rPr>
              <a:t>Mes messages </a:t>
            </a:r>
            <a:r>
              <a:rPr lang="fr-FR" sz="1600" b="1" dirty="0">
                <a:solidFill>
                  <a:schemeClr val="bg2"/>
                </a:solidFill>
              </a:rPr>
              <a:t>à délivrer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55F538-B8C6-1907-7464-B98042E6E579}"/>
              </a:ext>
            </a:extLst>
          </p:cNvPr>
          <p:cNvSpPr txBox="1"/>
          <p:nvPr/>
        </p:nvSpPr>
        <p:spPr>
          <a:xfrm>
            <a:off x="1118237" y="4356532"/>
            <a:ext cx="5564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POSTURE </a:t>
            </a:r>
            <a:r>
              <a:rPr lang="fr-FR" spc="100" dirty="0">
                <a:solidFill>
                  <a:schemeClr val="tx2">
                    <a:lumMod val="75000"/>
                  </a:schemeClr>
                </a:solidFill>
              </a:rPr>
              <a:t>DE GESTIONNAIRE ET VISIONNAIRE 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6B5470-3C20-B87D-2BC3-6A37BD152D7A}"/>
              </a:ext>
            </a:extLst>
          </p:cNvPr>
          <p:cNvSpPr txBox="1"/>
          <p:nvPr/>
        </p:nvSpPr>
        <p:spPr>
          <a:xfrm>
            <a:off x="6819946" y="1866351"/>
            <a:ext cx="4554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Expliquez comment vous construisez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votre </a:t>
            </a:r>
            <a:r>
              <a:rPr lang="fr-FR" sz="1200" b="1" dirty="0">
                <a:solidFill>
                  <a:schemeClr val="bg2"/>
                </a:solidFill>
              </a:rPr>
              <a:t>chiffre d’affaires annuel :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nombre de clients, panier moyen, etc.</a:t>
            </a:r>
          </a:p>
          <a:p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Faites la démonstration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de votre capacité à </a:t>
            </a:r>
            <a:r>
              <a:rPr lang="fr-FR" sz="1200" b="1" dirty="0">
                <a:solidFill>
                  <a:schemeClr val="bg2"/>
                </a:solidFill>
              </a:rPr>
              <a:t>être rentable :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chiffre d’affaires - charges = résultat.</a:t>
            </a:r>
          </a:p>
          <a:p>
            <a:endParaRPr lang="fr-FR" sz="1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Annoncez clairement votre </a:t>
            </a:r>
            <a:r>
              <a:rPr lang="fr-FR" sz="1200" b="1" dirty="0">
                <a:solidFill>
                  <a:schemeClr val="bg2"/>
                </a:solidFill>
              </a:rPr>
              <a:t>besoin de financement</a:t>
            </a:r>
            <a:br>
              <a:rPr lang="fr-FR" sz="1200" b="1" dirty="0">
                <a:solidFill>
                  <a:schemeClr val="bg2"/>
                </a:solidFill>
              </a:rPr>
            </a:b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pour réaliser votre projet.</a:t>
            </a: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  <a:p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8E53457-79DC-8F52-0339-2171B7D3BA97}"/>
              </a:ext>
            </a:extLst>
          </p:cNvPr>
          <p:cNvGrpSpPr/>
          <p:nvPr/>
        </p:nvGrpSpPr>
        <p:grpSpPr>
          <a:xfrm>
            <a:off x="1247580" y="4816743"/>
            <a:ext cx="5398194" cy="830997"/>
            <a:chOff x="1025150" y="4943286"/>
            <a:chExt cx="5398194" cy="830997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D6554C67-7960-85ED-D4BB-AE26D07063E1}"/>
                </a:ext>
              </a:extLst>
            </p:cNvPr>
            <p:cNvSpPr/>
            <p:nvPr/>
          </p:nvSpPr>
          <p:spPr>
            <a:xfrm>
              <a:off x="128890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E59707F-F2EF-AD51-A662-0CF52BDAB583}"/>
                </a:ext>
              </a:extLst>
            </p:cNvPr>
            <p:cNvSpPr txBox="1"/>
            <p:nvPr/>
          </p:nvSpPr>
          <p:spPr>
            <a:xfrm>
              <a:off x="1676435" y="4943286"/>
              <a:ext cx="47469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Précautionneux pour ce qui est des dépenses et, à la fois, ambitieux et réaliste pour ce qui est du chiffre d’affaires.</a:t>
              </a:r>
            </a:p>
            <a:p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Vous avez la tête sur les épaules </a:t>
              </a:r>
              <a:b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et les yeux rivés sur les étoiles ! </a:t>
              </a:r>
            </a:p>
          </p:txBody>
        </p:sp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5DE499F4-81D3-B80D-03C2-4D23AF78EF75}"/>
                </a:ext>
              </a:extLst>
            </p:cNvPr>
            <p:cNvSpPr/>
            <p:nvPr/>
          </p:nvSpPr>
          <p:spPr>
            <a:xfrm>
              <a:off x="102515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5E703659-DAA1-4318-0353-99E1D86B65E3}"/>
              </a:ext>
            </a:extLst>
          </p:cNvPr>
          <p:cNvSpPr txBox="1"/>
          <p:nvPr/>
        </p:nvSpPr>
        <p:spPr>
          <a:xfrm>
            <a:off x="8048006" y="4841360"/>
            <a:ext cx="3952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Illustrez via un histogramme le chiffre d’affaires, le total des charges et le résultat net sur les 3 premières</a:t>
            </a:r>
          </a:p>
          <a:p>
            <a:pPr algn="r"/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années. Présentez en un chiffre </a:t>
            </a:r>
          </a:p>
          <a:p>
            <a:pPr algn="r"/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le total de votre besoin de financement.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5909E2D-136D-D8C1-C031-27B0A906CB60}"/>
              </a:ext>
            </a:extLst>
          </p:cNvPr>
          <p:cNvGrpSpPr/>
          <p:nvPr/>
        </p:nvGrpSpPr>
        <p:grpSpPr>
          <a:xfrm>
            <a:off x="347891" y="4384406"/>
            <a:ext cx="780694" cy="780690"/>
            <a:chOff x="5494070" y="2551665"/>
            <a:chExt cx="1384762" cy="1384758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D79CB6AB-F9CD-D84A-1CDA-FB6FE0621CD7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23937E1-65B3-211A-FDC1-76D241EEEB69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7DFE3FF-0864-C569-2C81-49782ABE6298}"/>
              </a:ext>
            </a:extLst>
          </p:cNvPr>
          <p:cNvGrpSpPr/>
          <p:nvPr/>
        </p:nvGrpSpPr>
        <p:grpSpPr>
          <a:xfrm>
            <a:off x="347891" y="5282364"/>
            <a:ext cx="780694" cy="780690"/>
            <a:chOff x="5494070" y="2551665"/>
            <a:chExt cx="1384762" cy="1384758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4DD4781-8683-9F00-35EE-D94A05A12267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AD39E601-340B-76B7-8EBF-920228D56D18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3C4F5144-6495-29C5-D89A-80571D001C45}"/>
              </a:ext>
            </a:extLst>
          </p:cNvPr>
          <p:cNvSpPr txBox="1"/>
          <p:nvPr/>
        </p:nvSpPr>
        <p:spPr>
          <a:xfrm>
            <a:off x="479328" y="4966350"/>
            <a:ext cx="51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n>
                  <a:solidFill>
                    <a:schemeClr val="bg1"/>
                  </a:solidFill>
                </a:ln>
                <a:noFill/>
              </a:rPr>
              <a:t>+</a:t>
            </a:r>
            <a:endParaRPr lang="fr-FR" sz="1800" spc="100" dirty="0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36" name="Graphique 35">
            <a:extLst>
              <a:ext uri="{FF2B5EF4-FFF2-40B4-BE49-F238E27FC236}">
                <a16:creationId xmlns:a16="http://schemas.microsoft.com/office/drawing/2014/main" id="{0D4E5346-F42A-838D-F61B-3AB6527FB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665" y="4506686"/>
            <a:ext cx="507232" cy="50723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4AB9E797-93D0-D654-0738-D56139879F41}"/>
              </a:ext>
            </a:extLst>
          </p:cNvPr>
          <p:cNvGrpSpPr/>
          <p:nvPr/>
        </p:nvGrpSpPr>
        <p:grpSpPr>
          <a:xfrm>
            <a:off x="552331" y="5485255"/>
            <a:ext cx="374370" cy="371768"/>
            <a:chOff x="4721246" y="4574509"/>
            <a:chExt cx="708922" cy="703995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6A43ECAC-AADA-7DF0-3440-0D0E2CA7E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789852" y="4638188"/>
              <a:ext cx="640316" cy="640316"/>
            </a:xfrm>
            <a:prstGeom prst="rect">
              <a:avLst/>
            </a:prstGeom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C64264FC-682C-7A9A-951E-1F359C08E7C1}"/>
                </a:ext>
              </a:extLst>
            </p:cNvPr>
            <p:cNvGrpSpPr/>
            <p:nvPr/>
          </p:nvGrpSpPr>
          <p:grpSpPr>
            <a:xfrm>
              <a:off x="4721246" y="4574509"/>
              <a:ext cx="189321" cy="189321"/>
              <a:chOff x="4721246" y="4574509"/>
              <a:chExt cx="189321" cy="189321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57157BBA-C55E-99ED-A2A9-226B794C62B1}"/>
                  </a:ext>
                </a:extLst>
              </p:cNvPr>
              <p:cNvSpPr/>
              <p:nvPr/>
            </p:nvSpPr>
            <p:spPr>
              <a:xfrm>
                <a:off x="4721246" y="4574509"/>
                <a:ext cx="189321" cy="18932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41" name="Graphique 40">
                <a:extLst>
                  <a:ext uri="{FF2B5EF4-FFF2-40B4-BE49-F238E27FC236}">
                    <a16:creationId xmlns:a16="http://schemas.microsoft.com/office/drawing/2014/main" id="{F2029C82-07CF-C65E-3D09-00A9AB6C7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49080" y="4599206"/>
                <a:ext cx="144726" cy="144726"/>
              </a:xfrm>
              <a:prstGeom prst="rect">
                <a:avLst/>
              </a:prstGeom>
            </p:spPr>
          </p:pic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8691271-53D5-6D11-EC45-061FA3100151}"/>
              </a:ext>
            </a:extLst>
          </p:cNvPr>
          <p:cNvSpPr txBox="1"/>
          <p:nvPr/>
        </p:nvSpPr>
        <p:spPr>
          <a:xfrm>
            <a:off x="7118138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SLIDE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13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3600" dirty="0"/>
              <a:t>Tableau de synthèse : plan du pitch court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16</a:t>
            </a:fld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3965D4-496D-2C6E-7D68-742D2D5C424C}"/>
              </a:ext>
            </a:extLst>
          </p:cNvPr>
          <p:cNvGraphicFramePr>
            <a:graphicFrameLocks noGrp="1"/>
          </p:cNvGraphicFramePr>
          <p:nvPr/>
        </p:nvGraphicFramePr>
        <p:xfrm>
          <a:off x="768554" y="1116418"/>
          <a:ext cx="10654892" cy="465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504">
                  <a:extLst>
                    <a:ext uri="{9D8B030D-6E8A-4147-A177-3AD203B41FA5}">
                      <a16:colId xmlns:a16="http://schemas.microsoft.com/office/drawing/2014/main" val="1607717406"/>
                    </a:ext>
                  </a:extLst>
                </a:gridCol>
                <a:gridCol w="3440263">
                  <a:extLst>
                    <a:ext uri="{9D8B030D-6E8A-4147-A177-3AD203B41FA5}">
                      <a16:colId xmlns:a16="http://schemas.microsoft.com/office/drawing/2014/main" val="323916127"/>
                    </a:ext>
                  </a:extLst>
                </a:gridCol>
                <a:gridCol w="2551814">
                  <a:extLst>
                    <a:ext uri="{9D8B030D-6E8A-4147-A177-3AD203B41FA5}">
                      <a16:colId xmlns:a16="http://schemas.microsoft.com/office/drawing/2014/main" val="1774351932"/>
                    </a:ext>
                  </a:extLst>
                </a:gridCol>
                <a:gridCol w="1386311">
                  <a:extLst>
                    <a:ext uri="{9D8B030D-6E8A-4147-A177-3AD203B41FA5}">
                      <a16:colId xmlns:a16="http://schemas.microsoft.com/office/drawing/2014/main" val="3864950982"/>
                    </a:ext>
                  </a:extLst>
                </a:gridCol>
              </a:tblGrid>
              <a:tr h="52194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PLAN DU PITCH COURT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ACTES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POSTURES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TIMING </a:t>
                      </a:r>
                      <a:br>
                        <a:rPr lang="fr-FR" sz="1400" dirty="0"/>
                      </a:br>
                      <a:r>
                        <a:rPr lang="fr-FR" sz="1050" b="0" dirty="0"/>
                        <a:t>(5MIN)</a:t>
                      </a:r>
                      <a:endParaRPr lang="fr-FR" sz="14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409787"/>
                  </a:ext>
                </a:extLst>
              </a:tr>
              <a:tr h="1329561"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Couverture</a:t>
                      </a:r>
                    </a:p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1 - Equipe</a:t>
                      </a:r>
                    </a:p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2 - Persona et problème identifié </a:t>
                      </a:r>
                    </a:p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3 - Chiffres clés du marché</a:t>
                      </a:r>
                    </a:p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4 - Concurrents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2"/>
                          </a:solidFill>
                        </a:rPr>
                        <a:t>Marché &amp; Problème</a:t>
                      </a:r>
                    </a:p>
                  </a:txBody>
                  <a:tcPr marL="25199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CONQUÉRANT 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OBSERVATEUR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spc="1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Impact" panose="020B0806030902050204" pitchFamily="34" charset="0"/>
                        </a:rPr>
                        <a:t>2</a:t>
                      </a:r>
                      <a:r>
                        <a:rPr lang="fr-FR" sz="1800" b="0" spc="1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Impact" panose="020B0806030902050204" pitchFamily="34" charset="0"/>
                        </a:rPr>
                        <a:t>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315958"/>
                  </a:ext>
                </a:extLst>
              </a:tr>
              <a:tr h="935065"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5 - Solution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2"/>
                          </a:solidFill>
                        </a:rPr>
                        <a:t>Solution &amp; bénéfices client</a:t>
                      </a:r>
                    </a:p>
                  </a:txBody>
                  <a:tcPr marL="25199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ACTEUR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kern="1200" spc="1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800" b="0" spc="1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Impact" panose="020B0806030902050204" pitchFamily="34" charset="0"/>
                        </a:rPr>
                        <a:t>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177125"/>
                  </a:ext>
                </a:extLst>
              </a:tr>
              <a:tr h="935065"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6 - Business model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2"/>
                          </a:solidFill>
                        </a:rPr>
                        <a:t>Stratégie &amp; Business Model</a:t>
                      </a:r>
                    </a:p>
                  </a:txBody>
                  <a:tcPr marL="25199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CONQUÉRANT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kern="1200" spc="1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800" b="0" spc="1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Impact" panose="020B0806030902050204" pitchFamily="34" charset="0"/>
                        </a:rPr>
                        <a:t>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52246"/>
                  </a:ext>
                </a:extLst>
              </a:tr>
              <a:tr h="935065"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7 - Prévisions financières </a:t>
                      </a:r>
                      <a:b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</a:br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cs typeface="Arial"/>
                        </a:rPr>
                        <a:t>     et perspectives de développement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2"/>
                          </a:solidFill>
                        </a:rPr>
                        <a:t>Eléments financiers</a:t>
                      </a:r>
                    </a:p>
                  </a:txBody>
                  <a:tcPr marL="25199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GESTIONNAIRE </a:t>
                      </a:r>
                      <a:br>
                        <a:rPr lang="fr-FR" dirty="0"/>
                      </a:br>
                      <a:r>
                        <a:rPr lang="fr-FR" dirty="0"/>
                        <a:t>&amp; VISIONNAIRE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kern="1200" spc="1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800" b="0" spc="1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Impact" panose="020B0806030902050204" pitchFamily="34" charset="0"/>
                        </a:rPr>
                        <a:t>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981528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EE66C7B1-2206-888F-E4BF-1F4296BC4B54}"/>
              </a:ext>
            </a:extLst>
          </p:cNvPr>
          <p:cNvGrpSpPr/>
          <p:nvPr/>
        </p:nvGrpSpPr>
        <p:grpSpPr>
          <a:xfrm>
            <a:off x="4042643" y="2184458"/>
            <a:ext cx="185654" cy="3250717"/>
            <a:chOff x="3265855" y="1748524"/>
            <a:chExt cx="185654" cy="3250717"/>
          </a:xfrm>
        </p:grpSpPr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A36DE20F-9D08-0E4D-91A4-56EC398A4BC9}"/>
                </a:ext>
              </a:extLst>
            </p:cNvPr>
            <p:cNvSpPr/>
            <p:nvPr/>
          </p:nvSpPr>
          <p:spPr>
            <a:xfrm rot="5400000">
              <a:off x="3237228" y="1777151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5DC80DA0-DF62-F855-9F0E-A9EE480CCED9}"/>
                </a:ext>
              </a:extLst>
            </p:cNvPr>
            <p:cNvSpPr/>
            <p:nvPr/>
          </p:nvSpPr>
          <p:spPr>
            <a:xfrm rot="5400000">
              <a:off x="3237228" y="2908259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F03ACACF-8286-37D1-B347-E52E0864FEDF}"/>
                </a:ext>
              </a:extLst>
            </p:cNvPr>
            <p:cNvSpPr/>
            <p:nvPr/>
          </p:nvSpPr>
          <p:spPr>
            <a:xfrm rot="5400000">
              <a:off x="3237228" y="3838389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C2F555DA-0C7D-F9B0-C217-5CF5E6C2116D}"/>
                </a:ext>
              </a:extLst>
            </p:cNvPr>
            <p:cNvSpPr/>
            <p:nvPr/>
          </p:nvSpPr>
          <p:spPr>
            <a:xfrm rot="5400000">
              <a:off x="3237228" y="4784960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5384AB73-6C50-F542-3DF1-687D84AB9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5250" y="3245277"/>
            <a:ext cx="398984" cy="398984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1175558C-2383-A838-8F41-27DD1BE92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6139" y="5047828"/>
            <a:ext cx="490004" cy="490004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435BC67A-1A3D-973F-B9B1-7C420A15CDE1}"/>
              </a:ext>
            </a:extLst>
          </p:cNvPr>
          <p:cNvGrpSpPr/>
          <p:nvPr/>
        </p:nvGrpSpPr>
        <p:grpSpPr>
          <a:xfrm>
            <a:off x="8821437" y="5075597"/>
            <a:ext cx="414702" cy="411820"/>
            <a:chOff x="4721246" y="4574509"/>
            <a:chExt cx="708922" cy="703995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9087574B-89A5-98BD-C8A4-F2226DF3F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4789852" y="4638188"/>
              <a:ext cx="640316" cy="640316"/>
            </a:xfrm>
            <a:prstGeom prst="rect">
              <a:avLst/>
            </a:prstGeom>
          </p:spPr>
        </p:pic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9EA4FB91-FA32-27FC-A9F4-5F0FCB7DC732}"/>
                </a:ext>
              </a:extLst>
            </p:cNvPr>
            <p:cNvGrpSpPr/>
            <p:nvPr/>
          </p:nvGrpSpPr>
          <p:grpSpPr>
            <a:xfrm>
              <a:off x="4721246" y="4574509"/>
              <a:ext cx="189321" cy="189321"/>
              <a:chOff x="4721246" y="4574509"/>
              <a:chExt cx="189321" cy="189321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F81B76C-14EA-271F-A445-6083B0501E55}"/>
                  </a:ext>
                </a:extLst>
              </p:cNvPr>
              <p:cNvSpPr/>
              <p:nvPr/>
            </p:nvSpPr>
            <p:spPr>
              <a:xfrm>
                <a:off x="4721246" y="4574509"/>
                <a:ext cx="189321" cy="18932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Graphique 18">
                <a:extLst>
                  <a:ext uri="{FF2B5EF4-FFF2-40B4-BE49-F238E27FC236}">
                    <a16:creationId xmlns:a16="http://schemas.microsoft.com/office/drawing/2014/main" id="{39FA053F-48C6-4A6E-7466-9276B3C30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49080" y="4599206"/>
                <a:ext cx="144726" cy="144726"/>
              </a:xfrm>
              <a:prstGeom prst="rect">
                <a:avLst/>
              </a:prstGeom>
            </p:spPr>
          </p:pic>
        </p:grpSp>
      </p:grpSp>
      <p:pic>
        <p:nvPicPr>
          <p:cNvPr id="20" name="Graphique 19">
            <a:extLst>
              <a:ext uri="{FF2B5EF4-FFF2-40B4-BE49-F238E27FC236}">
                <a16:creationId xmlns:a16="http://schemas.microsoft.com/office/drawing/2014/main" id="{ACF0B85C-9346-DDC6-1932-93896A315F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94259" y="2337235"/>
            <a:ext cx="431884" cy="431884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1BC12AA9-5F59-28B6-9071-1C2D6341B3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85250" y="1829420"/>
            <a:ext cx="444445" cy="44444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D3C9DE49-DE97-75E6-FF63-85C9BB3098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85250" y="4145448"/>
            <a:ext cx="444445" cy="4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93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33E02D0-C7E2-A142-E6CE-30EEBD61880C}"/>
              </a:ext>
            </a:extLst>
          </p:cNvPr>
          <p:cNvSpPr txBox="1">
            <a:spLocks/>
          </p:cNvSpPr>
          <p:nvPr/>
        </p:nvSpPr>
        <p:spPr>
          <a:xfrm>
            <a:off x="3123237" y="2919206"/>
            <a:ext cx="5945525" cy="1019588"/>
          </a:xfrm>
          <a:prstGeom prst="rect">
            <a:avLst/>
          </a:prstGeom>
        </p:spPr>
        <p:txBody>
          <a:bodyPr/>
          <a:lstStyle>
            <a:lvl1pPr marL="0" indent="0" algn="l" defTabSz="514325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14313" indent="-214313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 sz="1600" b="0" kern="1200" cap="none" spc="-100" baseline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14313" indent="-214313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05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3pPr>
            <a:lvl4pPr marL="0" indent="-101246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abic Typesetting" panose="03020402040406030203" pitchFamily="66" charset="-78"/>
              <a:buChar char="-"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4pPr>
            <a:lvl5pPr marL="101246" indent="0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5pPr>
            <a:lvl6pPr marL="303735" indent="-101246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5E514D"/>
              </a:buClr>
              <a:buSzPct val="100000"/>
              <a:buFont typeface="Wingdings" panose="05000000000000000000" pitchFamily="2" charset="2"/>
              <a:buChar char="l"/>
              <a:defRPr sz="15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6pPr>
            <a:lvl7pPr marL="303735" indent="0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675" b="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7pPr>
            <a:lvl8pPr marL="630238" indent="-227013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abic Typesetting" panose="03020402040406030203" pitchFamily="66" charset="-78"/>
              <a:buChar char="-"/>
              <a:defRPr sz="16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8pPr>
            <a:lvl9pPr marL="915988" indent="-285750" algn="l" defTabSz="51432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 spc="-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fr-FR" sz="6000" dirty="0"/>
              <a:t>A VOUS DE JOUER !</a:t>
            </a:r>
          </a:p>
        </p:txBody>
      </p:sp>
    </p:spTree>
    <p:extLst>
      <p:ext uri="{BB962C8B-B14F-4D97-AF65-F5344CB8AC3E}">
        <p14:creationId xmlns:p14="http://schemas.microsoft.com/office/powerpoint/2010/main" val="277390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630126-928A-D754-99D8-97E3FC1571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996CAE-C943-E469-B47B-4BC0EC620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5988" y="1027728"/>
            <a:ext cx="6175331" cy="2560375"/>
          </a:xfrm>
        </p:spPr>
        <p:txBody>
          <a:bodyPr/>
          <a:lstStyle/>
          <a:p>
            <a:r>
              <a:rPr lang="fr-FR" sz="5400" dirty="0"/>
              <a:t>MODÈLE DE </a:t>
            </a:r>
          </a:p>
          <a:p>
            <a:r>
              <a:rPr lang="fr-FR" sz="5400" dirty="0"/>
              <a:t>PITCH DECK COURT</a:t>
            </a:r>
          </a:p>
          <a:p>
            <a:r>
              <a:rPr lang="fr-FR" sz="5400"/>
              <a:t>À </a:t>
            </a:r>
            <a:r>
              <a:rPr lang="fr-FR" sz="5400" dirty="0"/>
              <a:t>COMPLÉTER</a:t>
            </a:r>
          </a:p>
        </p:txBody>
      </p:sp>
    </p:spTree>
    <p:extLst>
      <p:ext uri="{BB962C8B-B14F-4D97-AF65-F5344CB8AC3E}">
        <p14:creationId xmlns:p14="http://schemas.microsoft.com/office/powerpoint/2010/main" val="3457702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758E004D-A26A-2F9F-ED52-21320613202F}"/>
              </a:ext>
            </a:extLst>
          </p:cNvPr>
          <p:cNvSpPr/>
          <p:nvPr/>
        </p:nvSpPr>
        <p:spPr>
          <a:xfrm>
            <a:off x="-1656340" y="2712808"/>
            <a:ext cx="5720340" cy="572034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85C255-DE61-FEFA-6BB8-A9C2286DF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4" name="Espace réservé du texte 20">
            <a:extLst>
              <a:ext uri="{FF2B5EF4-FFF2-40B4-BE49-F238E27FC236}">
                <a16:creationId xmlns:a16="http://schemas.microsoft.com/office/drawing/2014/main" id="{D26C87C5-39DF-FB57-01DA-B5D7B196E2C0}"/>
              </a:ext>
            </a:extLst>
          </p:cNvPr>
          <p:cNvSpPr txBox="1">
            <a:spLocks/>
          </p:cNvSpPr>
          <p:nvPr/>
        </p:nvSpPr>
        <p:spPr>
          <a:xfrm>
            <a:off x="4519783" y="2860343"/>
            <a:ext cx="6080902" cy="1532030"/>
          </a:xfrm>
          <a:prstGeom prst="rect">
            <a:avLst/>
          </a:prstGeom>
        </p:spPr>
        <p:txBody>
          <a:bodyPr anchor="ctr" anchorCtr="0"/>
          <a:lstStyle>
            <a:lvl1pPr marL="0" indent="0" algn="l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6000" b="0" kern="1200" cap="all" baseline="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214313" indent="-214313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 sz="1600" b="0" kern="1200" cap="none" spc="-100" baseline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14313" indent="-214313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05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3pPr>
            <a:lvl4pPr marL="0" indent="-101246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abic Typesetting" panose="03020402040406030203" pitchFamily="66" charset="-78"/>
              <a:buChar char="-"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4pPr>
            <a:lvl5pPr marL="101246" indent="0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5pPr>
            <a:lvl6pPr marL="303735" indent="-101246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5E514D"/>
              </a:buClr>
              <a:buSzPct val="100000"/>
              <a:buFont typeface="Wingdings" panose="05000000000000000000" pitchFamily="2" charset="2"/>
              <a:buChar char="l"/>
              <a:defRPr sz="15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6pPr>
            <a:lvl7pPr marL="303735" indent="0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675" b="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7pPr>
            <a:lvl8pPr marL="630238" indent="-227013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abic Typesetting" panose="03020402040406030203" pitchFamily="66" charset="-78"/>
              <a:buChar char="-"/>
              <a:defRPr sz="16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8pPr>
            <a:lvl9pPr marL="915988" indent="-285750" algn="l" defTabSz="51432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 spc="-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Titre de </a:t>
            </a:r>
            <a:br>
              <a:rPr lang="fr-FR" dirty="0"/>
            </a:br>
            <a:r>
              <a:rPr lang="fr-FR" dirty="0"/>
              <a:t>la présentation</a:t>
            </a:r>
          </a:p>
        </p:txBody>
      </p:sp>
      <p:sp>
        <p:nvSpPr>
          <p:cNvPr id="5" name="Espace réservé du texte 20">
            <a:extLst>
              <a:ext uri="{FF2B5EF4-FFF2-40B4-BE49-F238E27FC236}">
                <a16:creationId xmlns:a16="http://schemas.microsoft.com/office/drawing/2014/main" id="{47633754-2D3B-A30F-194B-D9768E88B7FB}"/>
              </a:ext>
            </a:extLst>
          </p:cNvPr>
          <p:cNvSpPr txBox="1">
            <a:spLocks/>
          </p:cNvSpPr>
          <p:nvPr/>
        </p:nvSpPr>
        <p:spPr>
          <a:xfrm>
            <a:off x="4519782" y="4502639"/>
            <a:ext cx="6080902" cy="459809"/>
          </a:xfrm>
          <a:prstGeom prst="rect">
            <a:avLst/>
          </a:prstGeom>
        </p:spPr>
        <p:txBody>
          <a:bodyPr anchor="ctr" anchorCtr="0"/>
          <a:lstStyle>
            <a:lvl1pPr marL="0" indent="0" algn="l" defTabSz="514325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fr-FR" sz="1800" b="0" kern="1200" cap="all" spc="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4313" indent="-214313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 sz="1600" b="0" kern="1200" cap="none" spc="-100" baseline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14313" indent="-214313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05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3pPr>
            <a:lvl4pPr marL="0" indent="-101246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abic Typesetting" panose="03020402040406030203" pitchFamily="66" charset="-78"/>
              <a:buChar char="-"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4pPr>
            <a:lvl5pPr marL="101246" indent="0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5pPr>
            <a:lvl6pPr marL="303735" indent="-101246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5E514D"/>
              </a:buClr>
              <a:buSzPct val="100000"/>
              <a:buFont typeface="Wingdings" panose="05000000000000000000" pitchFamily="2" charset="2"/>
              <a:buChar char="l"/>
              <a:defRPr sz="15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6pPr>
            <a:lvl7pPr marL="303735" indent="0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675" b="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7pPr>
            <a:lvl8pPr marL="630238" indent="-227013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abic Typesetting" panose="03020402040406030203" pitchFamily="66" charset="-78"/>
              <a:buChar char="-"/>
              <a:defRPr sz="16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8pPr>
            <a:lvl9pPr marL="915988" indent="-285750" algn="l" defTabSz="51432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 spc="-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fr-FR" dirty="0"/>
              <a:t>Sous-titre</a:t>
            </a:r>
          </a:p>
        </p:txBody>
      </p:sp>
      <p:sp>
        <p:nvSpPr>
          <p:cNvPr id="6" name="Espace réservé pour une image  24">
            <a:extLst>
              <a:ext uri="{FF2B5EF4-FFF2-40B4-BE49-F238E27FC236}">
                <a16:creationId xmlns:a16="http://schemas.microsoft.com/office/drawing/2014/main" id="{948BD5CB-1AD0-810E-08F3-AEE355543282}"/>
              </a:ext>
            </a:extLst>
          </p:cNvPr>
          <p:cNvSpPr txBox="1">
            <a:spLocks/>
          </p:cNvSpPr>
          <p:nvPr/>
        </p:nvSpPr>
        <p:spPr>
          <a:xfrm>
            <a:off x="9263268" y="0"/>
            <a:ext cx="2935176" cy="2494008"/>
          </a:xfrm>
          <a:custGeom>
            <a:avLst/>
            <a:gdLst>
              <a:gd name="connsiteX0" fmla="*/ 61792 w 2935176"/>
              <a:gd name="connsiteY0" fmla="*/ 0 h 2494008"/>
              <a:gd name="connsiteX1" fmla="*/ 2935176 w 2935176"/>
              <a:gd name="connsiteY1" fmla="*/ 0 h 2494008"/>
              <a:gd name="connsiteX2" fmla="*/ 2935176 w 2935176"/>
              <a:gd name="connsiteY2" fmla="*/ 2265910 h 2494008"/>
              <a:gd name="connsiteX3" fmla="*/ 2789194 w 2935176"/>
              <a:gd name="connsiteY3" fmla="*/ 2336233 h 2494008"/>
              <a:gd name="connsiteX4" fmla="*/ 2007705 w 2935176"/>
              <a:gd name="connsiteY4" fmla="*/ 2494008 h 2494008"/>
              <a:gd name="connsiteX5" fmla="*/ 0 w 2935176"/>
              <a:gd name="connsiteY5" fmla="*/ 486303 h 2494008"/>
              <a:gd name="connsiteX6" fmla="*/ 40790 w 2935176"/>
              <a:gd name="connsiteY6" fmla="*/ 81680 h 249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5176" h="2494008">
                <a:moveTo>
                  <a:pt x="61792" y="0"/>
                </a:moveTo>
                <a:lnTo>
                  <a:pt x="2935176" y="0"/>
                </a:lnTo>
                <a:lnTo>
                  <a:pt x="2935176" y="2265910"/>
                </a:lnTo>
                <a:lnTo>
                  <a:pt x="2789194" y="2336233"/>
                </a:lnTo>
                <a:cubicBezTo>
                  <a:pt x="2548996" y="2437828"/>
                  <a:pt x="2284911" y="2494008"/>
                  <a:pt x="2007705" y="2494008"/>
                </a:cubicBezTo>
                <a:cubicBezTo>
                  <a:pt x="898880" y="2494008"/>
                  <a:pt x="0" y="1595128"/>
                  <a:pt x="0" y="486303"/>
                </a:cubicBezTo>
                <a:cubicBezTo>
                  <a:pt x="0" y="347700"/>
                  <a:pt x="14045" y="212377"/>
                  <a:pt x="40790" y="8168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 defTabSz="514325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1400" b="0" i="1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214313" indent="-214313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 sz="1600" b="0" kern="1200" cap="none" spc="-100" baseline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14313" indent="-214313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05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3pPr>
            <a:lvl4pPr marL="0" indent="-101246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abic Typesetting" panose="03020402040406030203" pitchFamily="66" charset="-78"/>
              <a:buChar char="-"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4pPr>
            <a:lvl5pPr marL="101246" indent="0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5pPr>
            <a:lvl6pPr marL="303735" indent="-101246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5E514D"/>
              </a:buClr>
              <a:buSzPct val="100000"/>
              <a:buFont typeface="Wingdings" panose="05000000000000000000" pitchFamily="2" charset="2"/>
              <a:buChar char="l"/>
              <a:defRPr sz="15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6pPr>
            <a:lvl7pPr marL="303735" indent="0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675" b="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7pPr>
            <a:lvl8pPr marL="630238" indent="-227013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abic Typesetting" panose="03020402040406030203" pitchFamily="66" charset="-78"/>
              <a:buChar char="-"/>
              <a:defRPr sz="16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8pPr>
            <a:lvl9pPr marL="915988" indent="-285750" algn="l" defTabSz="51432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 spc="-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GB" dirty="0" err="1"/>
              <a:t>Votre</a:t>
            </a:r>
            <a:r>
              <a:rPr lang="en-GB" dirty="0"/>
              <a:t> logo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56855EC-D4FC-E4F0-8C93-E1524AB32771}"/>
              </a:ext>
            </a:extLst>
          </p:cNvPr>
          <p:cNvGrpSpPr/>
          <p:nvPr/>
        </p:nvGrpSpPr>
        <p:grpSpPr>
          <a:xfrm>
            <a:off x="4519782" y="4500783"/>
            <a:ext cx="6080902" cy="461665"/>
            <a:chOff x="6719797" y="4892279"/>
            <a:chExt cx="4811803" cy="461665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FB27A49-15BE-B98C-2BF2-53E67FCEEA44}"/>
                </a:ext>
              </a:extLst>
            </p:cNvPr>
            <p:cNvCxnSpPr>
              <a:cxnSpLocks/>
            </p:cNvCxnSpPr>
            <p:nvPr/>
          </p:nvCxnSpPr>
          <p:spPr>
            <a:xfrm>
              <a:off x="6719797" y="4892279"/>
              <a:ext cx="4811803" cy="0"/>
            </a:xfrm>
            <a:prstGeom prst="line">
              <a:avLst/>
            </a:prstGeom>
            <a:ln w="15875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E902ED3F-B12A-55A0-C6B6-857B3E8458CD}"/>
                </a:ext>
              </a:extLst>
            </p:cNvPr>
            <p:cNvCxnSpPr>
              <a:cxnSpLocks/>
            </p:cNvCxnSpPr>
            <p:nvPr/>
          </p:nvCxnSpPr>
          <p:spPr>
            <a:xfrm>
              <a:off x="6719797" y="5353944"/>
              <a:ext cx="4811803" cy="0"/>
            </a:xfrm>
            <a:prstGeom prst="line">
              <a:avLst/>
            </a:prstGeom>
            <a:ln w="15875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E08A4D0-511E-581A-5C3E-E757DD523A13}"/>
              </a:ext>
            </a:extLst>
          </p:cNvPr>
          <p:cNvGrpSpPr/>
          <p:nvPr/>
        </p:nvGrpSpPr>
        <p:grpSpPr>
          <a:xfrm>
            <a:off x="2143317" y="2533903"/>
            <a:ext cx="1432383" cy="1432383"/>
            <a:chOff x="1708382" y="2860375"/>
            <a:chExt cx="1922324" cy="1922324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C35421B1-EC80-405F-7BAE-D7E8C4CD4526}"/>
                </a:ext>
              </a:extLst>
            </p:cNvPr>
            <p:cNvSpPr/>
            <p:nvPr userDrawn="1"/>
          </p:nvSpPr>
          <p:spPr>
            <a:xfrm>
              <a:off x="1708382" y="2860375"/>
              <a:ext cx="1922324" cy="1922324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76F2F2B3-7EBA-EC62-8B10-B2969159050A}"/>
                </a:ext>
              </a:extLst>
            </p:cNvPr>
            <p:cNvSpPr/>
            <p:nvPr userDrawn="1"/>
          </p:nvSpPr>
          <p:spPr>
            <a:xfrm>
              <a:off x="2273158" y="3191582"/>
              <a:ext cx="954136" cy="125991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89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ED0A179-E51D-A34D-76A0-E3B2646F7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8518" y="801295"/>
            <a:ext cx="925792" cy="960898"/>
          </a:xfrm>
        </p:spPr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284D61-666B-5018-C7DF-3D4AEA21F9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7564" y="1051839"/>
            <a:ext cx="2096816" cy="459809"/>
          </a:xfrm>
        </p:spPr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02FE7A-3A87-58EE-941C-8F148A567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45814" y="2697223"/>
            <a:ext cx="925792" cy="960898"/>
          </a:xfrm>
        </p:spPr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32F99F-EAF0-DBC9-7F6D-2200CE1A33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4860" y="2947767"/>
            <a:ext cx="2096816" cy="459809"/>
          </a:xfrm>
        </p:spPr>
        <p:txBody>
          <a:bodyPr/>
          <a:lstStyle/>
          <a:p>
            <a:r>
              <a:rPr lang="fr-FR" dirty="0"/>
              <a:t>Plan du pitch court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BB75FF3-272D-07A1-7138-F7031D7C7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8518" y="4832473"/>
            <a:ext cx="925792" cy="960898"/>
          </a:xfrm>
        </p:spPr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1EBEE81-8CF5-E91E-B1C6-F5FA8B6C5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7564" y="5083017"/>
            <a:ext cx="2096816" cy="459809"/>
          </a:xfrm>
        </p:spPr>
        <p:txBody>
          <a:bodyPr/>
          <a:lstStyle/>
          <a:p>
            <a:r>
              <a:rPr lang="fr-FR" dirty="0"/>
              <a:t>Étapes de conception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4F4DADF-310C-6C01-1550-CAEE279D7C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20128" y="1868024"/>
            <a:ext cx="925792" cy="960898"/>
          </a:xfrm>
        </p:spPr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10D0D6-66F9-7BB8-2661-CBCDA48311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89173" y="2118568"/>
            <a:ext cx="2703299" cy="459809"/>
          </a:xfrm>
        </p:spPr>
        <p:txBody>
          <a:bodyPr/>
          <a:lstStyle/>
          <a:p>
            <a:r>
              <a:rPr lang="fr-FR" dirty="0"/>
              <a:t>Modèle de </a:t>
            </a:r>
          </a:p>
          <a:p>
            <a:r>
              <a:rPr lang="fr-FR" dirty="0"/>
              <a:t>PITCH DECK COURT </a:t>
            </a:r>
          </a:p>
          <a:p>
            <a:r>
              <a:rPr lang="fr-FR" dirty="0"/>
              <a:t>à compléter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DEDCC8F8-4329-83EC-B4CC-722D707984ED}"/>
              </a:ext>
            </a:extLst>
          </p:cNvPr>
          <p:cNvSpPr txBox="1">
            <a:spLocks/>
          </p:cNvSpPr>
          <p:nvPr/>
        </p:nvSpPr>
        <p:spPr>
          <a:xfrm>
            <a:off x="8520128" y="3799175"/>
            <a:ext cx="925792" cy="96089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51432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4400" b="0" kern="1200" dirty="0" smtClean="0">
                <a:ln w="15875">
                  <a:noFill/>
                </a:ln>
                <a:solidFill>
                  <a:schemeClr val="bg2"/>
                </a:solidFill>
                <a:effectLst/>
                <a:latin typeface="Impact" panose="020B0806030902050204" pitchFamily="34" charset="0"/>
                <a:ea typeface="+mn-ea"/>
                <a:cs typeface="+mn-cs"/>
              </a:defRPr>
            </a:lvl1pPr>
            <a:lvl2pPr marL="214313" indent="-214313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 sz="1600" b="0" kern="1200" cap="none" spc="-100" baseline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14313" indent="-214313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05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3pPr>
            <a:lvl4pPr marL="0" indent="-101246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abic Typesetting" panose="03020402040406030203" pitchFamily="66" charset="-78"/>
              <a:buChar char="-"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4pPr>
            <a:lvl5pPr marL="101246" indent="0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5pPr>
            <a:lvl6pPr marL="303735" indent="-101246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5E514D"/>
              </a:buClr>
              <a:buSzPct val="100000"/>
              <a:buFont typeface="Wingdings" panose="05000000000000000000" pitchFamily="2" charset="2"/>
              <a:buChar char="l"/>
              <a:defRPr sz="15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6pPr>
            <a:lvl7pPr marL="303735" indent="0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675" b="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7pPr>
            <a:lvl8pPr marL="630238" indent="-227013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abic Typesetting" panose="03020402040406030203" pitchFamily="66" charset="-78"/>
              <a:buChar char="-"/>
              <a:defRPr sz="16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8pPr>
            <a:lvl9pPr marL="915988" indent="-285750" algn="l" defTabSz="51432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 spc="-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05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B8C1DE36-FB34-F45F-4751-49C4EAFFD468}"/>
              </a:ext>
            </a:extLst>
          </p:cNvPr>
          <p:cNvSpPr txBox="1">
            <a:spLocks/>
          </p:cNvSpPr>
          <p:nvPr/>
        </p:nvSpPr>
        <p:spPr>
          <a:xfrm>
            <a:off x="9389173" y="4049719"/>
            <a:ext cx="2703299" cy="459809"/>
          </a:xfrm>
          <a:prstGeom prst="rect">
            <a:avLst/>
          </a:prstGeom>
        </p:spPr>
        <p:txBody>
          <a:bodyPr anchor="ctr" anchorCtr="0"/>
          <a:lstStyle>
            <a:lvl1pPr marL="0" indent="0" algn="l" defTabSz="514325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fr-FR" sz="1800" b="1" kern="1200" cap="all" spc="1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4313" indent="-214313" algn="l" defTabSz="514325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l"/>
              <a:defRPr sz="1600" b="0" kern="1200" cap="none" spc="-100" baseline="0">
                <a:solidFill>
                  <a:srgbClr val="5E514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14313" indent="-214313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05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3pPr>
            <a:lvl4pPr marL="0" indent="-101246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abic Typesetting" panose="03020402040406030203" pitchFamily="66" charset="-78"/>
              <a:buChar char="-"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4pPr>
            <a:lvl5pPr marL="101246" indent="0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675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5pPr>
            <a:lvl6pPr marL="303735" indent="-101246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5E514D"/>
              </a:buClr>
              <a:buSzPct val="100000"/>
              <a:buFont typeface="Wingdings" panose="05000000000000000000" pitchFamily="2" charset="2"/>
              <a:buChar char="l"/>
              <a:defRPr sz="15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6pPr>
            <a:lvl7pPr marL="303735" indent="0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675" b="0" kern="120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7pPr>
            <a:lvl8pPr marL="630238" indent="-227013" algn="just" defTabSz="50361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abic Typesetting" panose="03020402040406030203" pitchFamily="66" charset="-78"/>
              <a:buChar char="-"/>
              <a:defRPr sz="1600" b="0" kern="1200" spc="-100" baseline="0">
                <a:solidFill>
                  <a:srgbClr val="5E514D"/>
                </a:solidFill>
                <a:latin typeface="+mn-lt"/>
                <a:ea typeface="+mn-ea"/>
                <a:cs typeface="+mn-cs"/>
              </a:defRPr>
            </a:lvl8pPr>
            <a:lvl9pPr marL="915988" indent="-285750" algn="l" defTabSz="514325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 spc="-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fr-FR" dirty="0"/>
              <a:t>Tutoriel modification d’une diapositive</a:t>
            </a:r>
          </a:p>
        </p:txBody>
      </p:sp>
    </p:spTree>
    <p:extLst>
      <p:ext uri="{BB962C8B-B14F-4D97-AF65-F5344CB8AC3E}">
        <p14:creationId xmlns:p14="http://schemas.microsoft.com/office/powerpoint/2010/main" val="2158203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E12D6D1-FECF-8CF5-5666-3A18D7EE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DD38315-E9E3-12BE-DC72-7E2A0BA20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20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E720FB-8E69-4731-BB10-FA1FAC0886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1 - </a:t>
            </a:r>
            <a:r>
              <a:rPr lang="en-GB" dirty="0" err="1"/>
              <a:t>Equipe</a:t>
            </a:r>
            <a:endParaRPr lang="en-GB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1A9C5EB4-22EB-32DD-70D0-0B332371B2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29544E5-E723-291D-D13D-D3B88FC9AF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Cliquez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pour modifier </a:t>
            </a:r>
            <a:br>
              <a:rPr lang="en-GB" dirty="0"/>
            </a:br>
            <a:r>
              <a:rPr lang="en-GB" dirty="0"/>
              <a:t>le titre</a:t>
            </a:r>
          </a:p>
          <a:p>
            <a:r>
              <a:rPr lang="en-GB" sz="1600" b="0" dirty="0" err="1"/>
              <a:t>Deuxième</a:t>
            </a:r>
            <a:r>
              <a:rPr lang="en-GB" sz="1600" b="0" dirty="0"/>
              <a:t> </a:t>
            </a:r>
            <a:r>
              <a:rPr lang="en-GB" sz="1600" b="0" dirty="0" err="1"/>
              <a:t>niveau</a:t>
            </a:r>
            <a:endParaRPr lang="en-GB" sz="1600" b="0" dirty="0"/>
          </a:p>
          <a:p>
            <a:pPr lvl="2"/>
            <a:r>
              <a:rPr lang="fr-FR" dirty="0"/>
              <a:t>Troisième niveau</a:t>
            </a:r>
          </a:p>
          <a:p>
            <a:pPr marL="534988" lvl="3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fr-FR" dirty="0"/>
              <a:t>Quatrième niveau</a:t>
            </a:r>
          </a:p>
          <a:p>
            <a:pPr marL="711200" lvl="4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tabLst/>
            </a:pPr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B95CDD3-031A-3467-F9FB-F7FD1CFCBDD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FCCCE09-DD67-29C3-2FB1-0808FDE081B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2E6B688-1800-BCC2-BA8D-56CB70737CB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2AC5681-FC05-8BC8-7112-DE573C70ED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18B1B3E7-3CE5-247C-FF3A-679BA1A78EA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18BF0A0-B975-2A8C-96EA-B6C2A7505BA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EAF1942-6F9B-0BEC-6824-36AE5E7E42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6407DB9-AFF2-D6C3-81AD-460080459D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F84553-DE58-84EB-5315-D3041F46F29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D782EF-B4FB-229B-5B9C-4500DE85B67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fr-FR" sz="1050" spc="200" dirty="0">
                <a:solidFill>
                  <a:schemeClr val="tx2"/>
                </a:solidFill>
                <a:latin typeface="+mn-lt"/>
              </a:rPr>
              <a:t>❯ PRÉNOM ❮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3368E50F-204D-7488-6BBB-ABAEE03E3569}"/>
              </a:ext>
            </a:extLst>
          </p:cNvPr>
          <p:cNvSpPr/>
          <p:nvPr/>
        </p:nvSpPr>
        <p:spPr>
          <a:xfrm>
            <a:off x="8878791" y="2237683"/>
            <a:ext cx="230829" cy="304802"/>
          </a:xfrm>
          <a:prstGeom prst="chevron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89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BA036C70-798E-589B-3955-25ADCAB6FEB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EC93C439-C917-DA30-332E-6FC6F904CC2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585E7D13-100E-8101-7039-787B72BAC1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78776A-E0C1-E27C-01BB-D74A5E4B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C46BE9-3C87-78DF-9980-5FF3F053F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21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B45808-128A-0204-9E16-DDB3E5A78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2 - Persona et </a:t>
            </a:r>
            <a:r>
              <a:rPr lang="en-GB" dirty="0" err="1"/>
              <a:t>problème</a:t>
            </a:r>
            <a:r>
              <a:rPr lang="en-GB" dirty="0"/>
              <a:t> </a:t>
            </a:r>
            <a:r>
              <a:rPr lang="en-GB" dirty="0" err="1"/>
              <a:t>identifié</a:t>
            </a:r>
            <a:r>
              <a:rPr lang="en-GB" dirty="0"/>
              <a:t> 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C324B10E-2572-C980-2293-1C045F3AEA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14E6E760-42E0-6D83-DFEF-509F3EA97F0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43F71DEB-7588-3643-6439-42B781549CE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596021EC-9D1F-02CF-C34F-9D14384DC14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684F464-1715-6B7D-8B60-07266DF26F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 err="1"/>
              <a:t>Texte</a:t>
            </a:r>
            <a:br>
              <a:rPr lang="en-GB" dirty="0"/>
            </a:br>
            <a:r>
              <a:rPr lang="en-GB" dirty="0" err="1"/>
              <a:t>Texte</a:t>
            </a:r>
            <a:br>
              <a:rPr lang="en-GB" dirty="0"/>
            </a:br>
            <a:r>
              <a:rPr lang="en-GB" dirty="0" err="1"/>
              <a:t>Texte</a:t>
            </a:r>
            <a:endParaRPr lang="en-GB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E4D6181-CEBE-D10E-0217-01C228A683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 err="1"/>
              <a:t>Texte</a:t>
            </a:r>
            <a:br>
              <a:rPr lang="en-GB" dirty="0"/>
            </a:br>
            <a:r>
              <a:rPr lang="en-GB" dirty="0" err="1"/>
              <a:t>Texte</a:t>
            </a:r>
            <a:br>
              <a:rPr lang="en-GB" dirty="0"/>
            </a:br>
            <a:r>
              <a:rPr lang="en-GB" dirty="0" err="1"/>
              <a:t>Texte</a:t>
            </a:r>
            <a:endParaRPr lang="en-GB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E0F57CD-64BF-ED2E-E2F4-CFB17A791F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dirty="0" err="1"/>
              <a:t>Texte</a:t>
            </a:r>
            <a:br>
              <a:rPr lang="en-GB" dirty="0"/>
            </a:br>
            <a:r>
              <a:rPr lang="en-GB" dirty="0" err="1"/>
              <a:t>Texte</a:t>
            </a:r>
            <a:br>
              <a:rPr lang="en-GB" dirty="0"/>
            </a:br>
            <a:r>
              <a:rPr lang="en-GB" dirty="0" err="1"/>
              <a:t>Texte</a:t>
            </a:r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09A276F2-AF27-ACA6-0EEE-7E7AE80F7E7C}"/>
              </a:ext>
            </a:extLst>
          </p:cNvPr>
          <p:cNvSpPr/>
          <p:nvPr/>
        </p:nvSpPr>
        <p:spPr>
          <a:xfrm>
            <a:off x="8015480" y="3831088"/>
            <a:ext cx="175626" cy="231908"/>
          </a:xfrm>
          <a:prstGeom prst="chevron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652BFA34-EF95-4B11-7F75-AA31519D1D89}"/>
              </a:ext>
            </a:extLst>
          </p:cNvPr>
          <p:cNvSpPr/>
          <p:nvPr/>
        </p:nvSpPr>
        <p:spPr>
          <a:xfrm>
            <a:off x="4351308" y="3831088"/>
            <a:ext cx="175626" cy="231908"/>
          </a:xfrm>
          <a:prstGeom prst="chevron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789CDF29-BE9A-4F8A-B0E9-C61C613A6325}"/>
              </a:ext>
            </a:extLst>
          </p:cNvPr>
          <p:cNvSpPr/>
          <p:nvPr/>
        </p:nvSpPr>
        <p:spPr>
          <a:xfrm>
            <a:off x="705809" y="3831088"/>
            <a:ext cx="175626" cy="231908"/>
          </a:xfrm>
          <a:prstGeom prst="chevron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837B396-EEAF-E87B-343D-16708CAA32D5}"/>
              </a:ext>
            </a:extLst>
          </p:cNvPr>
          <p:cNvGrpSpPr/>
          <p:nvPr/>
        </p:nvGrpSpPr>
        <p:grpSpPr>
          <a:xfrm rot="10800000">
            <a:off x="738238" y="4892296"/>
            <a:ext cx="3331663" cy="878741"/>
            <a:chOff x="5521861" y="4973803"/>
            <a:chExt cx="3331663" cy="878741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B23A9E8-5BFB-1AFD-EA18-5F1558D89542}"/>
                </a:ext>
              </a:extLst>
            </p:cNvPr>
            <p:cNvGrpSpPr/>
            <p:nvPr/>
          </p:nvGrpSpPr>
          <p:grpSpPr>
            <a:xfrm flipH="1" flipV="1">
              <a:off x="5574434" y="4973803"/>
              <a:ext cx="3279090" cy="807984"/>
              <a:chOff x="2329851" y="0"/>
              <a:chExt cx="9862149" cy="836613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7A1BD023-F2F2-5B6B-578C-55B5BB306EE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2329851" y="836613"/>
                <a:ext cx="8947746" cy="0"/>
              </a:xfrm>
              <a:prstGeom prst="line">
                <a:avLst/>
              </a:prstGeom>
              <a:ln w="15875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3B4A9C93-CDFA-8B57-2F9A-2226579659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0"/>
                <a:ext cx="914400" cy="836613"/>
              </a:xfrm>
              <a:prstGeom prst="line">
                <a:avLst/>
              </a:prstGeom>
              <a:ln w="15875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CD7CA2DA-0265-62F3-00DE-90AE6A52D132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65708FB-3029-2399-EFBC-D3C091887A1F}"/>
              </a:ext>
            </a:extLst>
          </p:cNvPr>
          <p:cNvGrpSpPr/>
          <p:nvPr/>
        </p:nvGrpSpPr>
        <p:grpSpPr>
          <a:xfrm rot="10800000">
            <a:off x="4402646" y="4892296"/>
            <a:ext cx="3331663" cy="878741"/>
            <a:chOff x="5521861" y="4973803"/>
            <a:chExt cx="3331663" cy="878741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80F8148-6362-7686-59D7-261A6F559460}"/>
                </a:ext>
              </a:extLst>
            </p:cNvPr>
            <p:cNvGrpSpPr/>
            <p:nvPr/>
          </p:nvGrpSpPr>
          <p:grpSpPr>
            <a:xfrm flipH="1" flipV="1">
              <a:off x="5574434" y="4973803"/>
              <a:ext cx="3279090" cy="807984"/>
              <a:chOff x="2329851" y="0"/>
              <a:chExt cx="9862149" cy="836613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37F7EE71-E96A-580E-8B32-5F4D9D959F0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2329851" y="836613"/>
                <a:ext cx="8947746" cy="0"/>
              </a:xfrm>
              <a:prstGeom prst="line">
                <a:avLst/>
              </a:prstGeom>
              <a:ln w="15875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8F82CB77-6B70-6E22-E39F-A1AF545A36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0"/>
                <a:ext cx="914400" cy="836613"/>
              </a:xfrm>
              <a:prstGeom prst="line">
                <a:avLst/>
              </a:prstGeom>
              <a:ln w="15875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61AB0AE9-5EE1-47E9-9494-57399C728B00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B23E165-1296-E601-C6B1-E77704C5A573}"/>
              </a:ext>
            </a:extLst>
          </p:cNvPr>
          <p:cNvGrpSpPr/>
          <p:nvPr/>
        </p:nvGrpSpPr>
        <p:grpSpPr>
          <a:xfrm rot="10800000">
            <a:off x="8067054" y="4892296"/>
            <a:ext cx="3331663" cy="878741"/>
            <a:chOff x="5521861" y="4973803"/>
            <a:chExt cx="3331663" cy="878741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70E4B1B2-9507-FE49-FAAD-7D1544DDF6FC}"/>
                </a:ext>
              </a:extLst>
            </p:cNvPr>
            <p:cNvGrpSpPr/>
            <p:nvPr/>
          </p:nvGrpSpPr>
          <p:grpSpPr>
            <a:xfrm flipH="1" flipV="1">
              <a:off x="5574434" y="4973803"/>
              <a:ext cx="3279090" cy="807984"/>
              <a:chOff x="2329851" y="0"/>
              <a:chExt cx="9862149" cy="836613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3DAAD717-FA89-6BE0-0399-EF085DABAFB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2329851" y="836613"/>
                <a:ext cx="8947746" cy="0"/>
              </a:xfrm>
              <a:prstGeom prst="line">
                <a:avLst/>
              </a:prstGeom>
              <a:ln w="15875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EEF1CB57-A34D-7C78-399F-55B3AF03FC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0"/>
                <a:ext cx="914400" cy="836613"/>
              </a:xfrm>
              <a:prstGeom prst="line">
                <a:avLst/>
              </a:prstGeom>
              <a:ln w="15875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9123AB1B-CA6A-F7B2-BD90-4FEF3837142F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154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D632193-EB8B-FA9D-9AA4-AD226788F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EC2121C-11CC-B035-DBB7-808438C1E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22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B8E4B384-C4B9-955E-F812-B3968C048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08327D-871F-80F1-7E19-B538443544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3 - Chiffres clés du marché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BC89EDC-C7DB-A640-E07D-BC6B82E1E5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8F089F0-213C-461A-A2AB-E28F89FA38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ACD7AD1-7A0F-D974-194D-36C67CEA74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592856F-4F44-455F-047B-2C3F3827E0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5DF002E-6F35-8BA8-6A64-61572CD2EB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0D7DF1E-B999-E985-6048-0318A18F94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r-FR" dirty="0"/>
              <a:t>Votre </a:t>
            </a:r>
            <a:r>
              <a:rPr lang="fr-FR" dirty="0" err="1"/>
              <a:t>infogaphie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picto</a:t>
            </a:r>
            <a:r>
              <a:rPr lang="fr-FR" dirty="0"/>
              <a:t>, chiffre, etc...)</a:t>
            </a:r>
            <a:endParaRPr lang="en-GB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9C4A22F-9D28-C05C-8079-DBF310D36C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Cliquez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pour modifier </a:t>
            </a:r>
            <a:br>
              <a:rPr lang="en-GB" dirty="0"/>
            </a:br>
            <a:r>
              <a:rPr lang="en-GB" dirty="0"/>
              <a:t>le titre</a:t>
            </a:r>
          </a:p>
          <a:p>
            <a:r>
              <a:rPr lang="en-GB" sz="1600" b="0" dirty="0" err="1"/>
              <a:t>Deuxième</a:t>
            </a:r>
            <a:r>
              <a:rPr lang="en-GB" sz="1600" b="0" dirty="0"/>
              <a:t> </a:t>
            </a:r>
            <a:r>
              <a:rPr lang="en-GB" sz="1600" b="0" dirty="0" err="1"/>
              <a:t>niveau</a:t>
            </a:r>
            <a:endParaRPr lang="en-GB" sz="1600" b="0" dirty="0"/>
          </a:p>
          <a:p>
            <a:pPr lvl="2"/>
            <a:r>
              <a:rPr lang="fr-FR" dirty="0"/>
              <a:t>Troisième niveau</a:t>
            </a:r>
          </a:p>
          <a:p>
            <a:pPr marL="534988" lvl="3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fr-FR" dirty="0"/>
              <a:t>Quatrième niveau</a:t>
            </a:r>
          </a:p>
          <a:p>
            <a:pPr marL="711200" lvl="4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tabLst/>
            </a:pPr>
            <a:r>
              <a:rPr lang="fr-FR" dirty="0"/>
              <a:t>Cinquième niveau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630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14A45A-9048-F919-56A7-EF527DFD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80C7A8-A387-FBF8-E265-05363913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50E7FD-ABF9-4BA5-3003-3273EC6E6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4 - Concurrents</a:t>
            </a:r>
            <a:endParaRPr lang="en-GB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8A2F79D4-1E78-AE93-1FAA-12DBDE5AF7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D5E40B66-1DB0-0175-FB21-C76F93B6D76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ED07CF4-42D7-4C99-E274-1AC98AEFBC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6E66DCD-EAB2-381D-7E0E-A5A6873A435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A9CA7FFE-1F10-ADE2-29BF-F8F4D5135D8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FE12EDDA-4FD6-6CD3-CC07-C3841ADD2E1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9B0E8285-EE8C-FACB-3C6F-028493C2818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3EC80E8-A268-4EF7-9BF6-241BB4C862C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EB8AF11-1F03-9EB2-2415-233D6E9688F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FDF1016-EAAE-F73A-217D-731B9FE114F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C6C097D7-61D3-83CF-1290-AEE96A15B5A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891C2B21-B132-B5F1-F999-5A0AF29A196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49812C7B-9DE6-D553-0022-8EEBAA8B0F6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1978704-C04E-1DB4-769C-F1D449AF2F8F}"/>
              </a:ext>
            </a:extLst>
          </p:cNvPr>
          <p:cNvGrpSpPr/>
          <p:nvPr/>
        </p:nvGrpSpPr>
        <p:grpSpPr>
          <a:xfrm>
            <a:off x="557539" y="1700463"/>
            <a:ext cx="11076090" cy="4231280"/>
            <a:chOff x="557539" y="1700463"/>
            <a:chExt cx="11076090" cy="4231280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C70CED0-CFDD-DA65-37A3-15F13F2E1501}"/>
                </a:ext>
              </a:extLst>
            </p:cNvPr>
            <p:cNvGrpSpPr/>
            <p:nvPr userDrawn="1"/>
          </p:nvGrpSpPr>
          <p:grpSpPr>
            <a:xfrm>
              <a:off x="557539" y="1700463"/>
              <a:ext cx="11076090" cy="4231280"/>
              <a:chOff x="6719797" y="-297814"/>
              <a:chExt cx="4811803" cy="6080902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49E76496-5472-9FA4-EE1B-394BF6266FE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085248" y="2742637"/>
                <a:ext cx="6080902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01221A5D-972B-4431-6FB9-5414F92ED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9797" y="2742637"/>
                <a:ext cx="4811803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4E41FB9-3F31-7F5A-B97C-B1209E205243}"/>
                </a:ext>
              </a:extLst>
            </p:cNvPr>
            <p:cNvSpPr/>
            <p:nvPr userDrawn="1"/>
          </p:nvSpPr>
          <p:spPr>
            <a:xfrm>
              <a:off x="6060669" y="3774719"/>
              <a:ext cx="74141" cy="7414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872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F21B2CD-1D4C-FCC4-A118-7F6466B1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FBED07-90AB-CAAF-0AAE-C85872C7A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24</a:t>
            </a:fld>
            <a:endParaRPr lang="fr-FR" dirty="0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77994CFA-8AA4-C8D6-AC94-5F49D86788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4BD6161C-CEB0-10A5-2EB6-DFA711AADF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45EFAAA-0450-421D-17AE-315C2F1E0E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5 - Solution </a:t>
            </a:r>
            <a:endParaRPr lang="en-GB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FDE1F7D3-C71A-9F28-5D00-CA464EEA49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1F421905-2BA1-B116-9FB2-305D0BBC92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1994A-8516-B0F1-0EF3-2C689B8C9B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 err="1"/>
              <a:t>Cliquez</a:t>
            </a:r>
            <a:r>
              <a:rPr lang="en-GB" dirty="0"/>
              <a:t> pour modifier le titre</a:t>
            </a:r>
          </a:p>
          <a:p>
            <a:r>
              <a:rPr lang="en-GB" sz="1200" b="0" dirty="0" err="1"/>
              <a:t>Deuxième</a:t>
            </a:r>
            <a:r>
              <a:rPr lang="en-GB" sz="1200" b="0" dirty="0"/>
              <a:t> </a:t>
            </a:r>
            <a:r>
              <a:rPr lang="en-GB" sz="1200" b="0" dirty="0" err="1"/>
              <a:t>niveau</a:t>
            </a:r>
            <a:endParaRPr lang="en-GB" sz="1200" b="0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3D8C522-CD85-5E6E-65FE-32E297B56B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 err="1"/>
              <a:t>Cliquez</a:t>
            </a:r>
            <a:r>
              <a:rPr lang="en-GB" dirty="0"/>
              <a:t> pour modifier le titre</a:t>
            </a:r>
          </a:p>
          <a:p>
            <a:r>
              <a:rPr lang="en-GB" sz="1200" b="0" dirty="0" err="1"/>
              <a:t>Deuxième</a:t>
            </a:r>
            <a:r>
              <a:rPr lang="en-GB" sz="1200" b="0" dirty="0"/>
              <a:t> </a:t>
            </a:r>
            <a:r>
              <a:rPr lang="en-GB" sz="1200" b="0" dirty="0" err="1"/>
              <a:t>niveau</a:t>
            </a:r>
            <a:endParaRPr lang="en-GB" sz="1200" b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701F1D7-FF8C-8D3B-0301-50C013D8ED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 err="1"/>
              <a:t>Cliquez</a:t>
            </a:r>
            <a:r>
              <a:rPr lang="en-GB" dirty="0"/>
              <a:t> pour modifier le titre</a:t>
            </a:r>
          </a:p>
          <a:p>
            <a:r>
              <a:rPr lang="en-GB" sz="1200" b="0" dirty="0" err="1"/>
              <a:t>Deuxième</a:t>
            </a:r>
            <a:r>
              <a:rPr lang="en-GB" sz="1200" b="0" dirty="0"/>
              <a:t> </a:t>
            </a:r>
            <a:r>
              <a:rPr lang="en-GB" sz="1200" b="0" dirty="0" err="1"/>
              <a:t>niveau</a:t>
            </a:r>
            <a:endParaRPr lang="en-GB" sz="1200" b="0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9288F14-304A-A23F-CBED-B74D395594A1}"/>
              </a:ext>
            </a:extLst>
          </p:cNvPr>
          <p:cNvGrpSpPr/>
          <p:nvPr/>
        </p:nvGrpSpPr>
        <p:grpSpPr>
          <a:xfrm>
            <a:off x="3000824" y="4783223"/>
            <a:ext cx="6227126" cy="175626"/>
            <a:chOff x="3000824" y="4775474"/>
            <a:chExt cx="6227126" cy="175626"/>
          </a:xfrm>
        </p:grpSpPr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689359E3-F5FF-9594-3F71-05672C060028}"/>
                </a:ext>
              </a:extLst>
            </p:cNvPr>
            <p:cNvSpPr/>
            <p:nvPr/>
          </p:nvSpPr>
          <p:spPr>
            <a:xfrm rot="5400000">
              <a:off x="9024183" y="4747333"/>
              <a:ext cx="175626" cy="231908"/>
            </a:xfrm>
            <a:prstGeom prst="chevron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213A00CA-80B0-66F5-59E2-C76B6DD8FB29}"/>
                </a:ext>
              </a:extLst>
            </p:cNvPr>
            <p:cNvSpPr/>
            <p:nvPr/>
          </p:nvSpPr>
          <p:spPr>
            <a:xfrm rot="5400000">
              <a:off x="6019298" y="4747333"/>
              <a:ext cx="175626" cy="231908"/>
            </a:xfrm>
            <a:prstGeom prst="chevron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Chevron 13">
              <a:extLst>
                <a:ext uri="{FF2B5EF4-FFF2-40B4-BE49-F238E27FC236}">
                  <a16:creationId xmlns:a16="http://schemas.microsoft.com/office/drawing/2014/main" id="{17B0C30F-B877-5F46-3DA8-B82878EEAC79}"/>
                </a:ext>
              </a:extLst>
            </p:cNvPr>
            <p:cNvSpPr/>
            <p:nvPr/>
          </p:nvSpPr>
          <p:spPr>
            <a:xfrm rot="5400000">
              <a:off x="3028965" y="4747333"/>
              <a:ext cx="175626" cy="231908"/>
            </a:xfrm>
            <a:prstGeom prst="chevron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94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38">
            <a:extLst>
              <a:ext uri="{FF2B5EF4-FFF2-40B4-BE49-F238E27FC236}">
                <a16:creationId xmlns:a16="http://schemas.microsoft.com/office/drawing/2014/main" id="{D6B8C56A-B727-40A4-C442-92BE0206EF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DB14B70-5791-94A9-4C70-2EB3EF77206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 err="1"/>
              <a:t>Combien</a:t>
            </a:r>
            <a:r>
              <a:rPr lang="en-GB" dirty="0"/>
              <a:t> / </a:t>
            </a:r>
            <a:r>
              <a:rPr lang="en-GB" dirty="0" err="1"/>
              <a:t>Coûts</a:t>
            </a:r>
            <a:r>
              <a:rPr lang="en-GB" dirty="0"/>
              <a:t> ?</a:t>
            </a:r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6A17BA75-AA8A-4965-D8EB-ABE6787DB6C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A7DC54B4-BB68-2280-73D2-BD837FC3ED0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GB" dirty="0" err="1"/>
              <a:t>Combien</a:t>
            </a:r>
            <a:r>
              <a:rPr lang="en-GB" dirty="0"/>
              <a:t> / </a:t>
            </a:r>
            <a:r>
              <a:rPr lang="en-GB" dirty="0" err="1"/>
              <a:t>Revenus</a:t>
            </a:r>
            <a:r>
              <a:rPr lang="en-GB" dirty="0"/>
              <a:t> ?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DFC048C4-32CB-1679-C011-6496427CB49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Espace réservé du texte 36">
            <a:extLst>
              <a:ext uri="{FF2B5EF4-FFF2-40B4-BE49-F238E27FC236}">
                <a16:creationId xmlns:a16="http://schemas.microsoft.com/office/drawing/2014/main" id="{63D6C6A5-FA78-3822-E9B7-E4A45BAF461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D30A6C9D-9185-1193-CB11-4E1DD1E1B9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6D2AF31-4882-232B-F096-1161BC9B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5DE77E1-36DA-8B44-2F45-9801A1C77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25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4DC501-A58B-4FDC-6D3D-8E8A031A55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3600" dirty="0">
                <a:latin typeface="Impact" panose="020B0806030902050204" pitchFamily="34" charset="0"/>
                <a:ea typeface="+mj-ea"/>
                <a:cs typeface="+mj-cs"/>
              </a:rPr>
              <a:t>6 - Business model</a:t>
            </a:r>
          </a:p>
        </p:txBody>
      </p: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5298663C-998B-ECD3-1DA7-347CD37D42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CFF8323A-42CD-8629-5F4F-F51D2030BA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22" name="Espace réservé pour une image  21">
            <a:extLst>
              <a:ext uri="{FF2B5EF4-FFF2-40B4-BE49-F238E27FC236}">
                <a16:creationId xmlns:a16="http://schemas.microsoft.com/office/drawing/2014/main" id="{BD2E888C-2539-E11F-E680-AB94D377D21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23" name="Espace réservé pour une image  22">
            <a:extLst>
              <a:ext uri="{FF2B5EF4-FFF2-40B4-BE49-F238E27FC236}">
                <a16:creationId xmlns:a16="http://schemas.microsoft.com/office/drawing/2014/main" id="{6B8F8131-CB29-F71D-984E-EF05CE7168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3BA90410-AD92-EA4B-C277-DD75B6E926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E7756A24-2626-8469-82B7-FEF89C345BB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E27C0588-A2D3-614B-E62D-4A3665A9479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0C13B9F6-5EF2-BDEE-84EF-624E7C85EB2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28" name="Espace réservé pour une image  27">
            <a:extLst>
              <a:ext uri="{FF2B5EF4-FFF2-40B4-BE49-F238E27FC236}">
                <a16:creationId xmlns:a16="http://schemas.microsoft.com/office/drawing/2014/main" id="{351CC16D-4088-D9BC-0D2A-E68EAB5CBF5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6529D229-23CA-3062-5A4B-9258ACBEB68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10C4F86B-66FC-9FBB-00A8-2A551772271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9C135CBB-48D8-492E-AB13-F11E6195DF5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32" name="Espace réservé pour une image  31">
            <a:extLst>
              <a:ext uri="{FF2B5EF4-FFF2-40B4-BE49-F238E27FC236}">
                <a16:creationId xmlns:a16="http://schemas.microsoft.com/office/drawing/2014/main" id="{E29AB00E-1EF4-EF91-20BE-2AB281A362C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5FB96EA6-E36E-E158-ACFF-1D309AAC1DB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007A1CBB-CA9F-9BDC-466A-A3A793EC20A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COMMENT ?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76E33B98-A03F-A63A-1B9B-9A78363F3AF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GB" dirty="0"/>
              <a:t>QUOI ?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E768A0EA-FEB3-4C83-2C0F-8FD3BC6E6B6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GB" sz="1600" b="1" i="0" spc="200" baseline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600" b="1" i="0" spc="200" baseline="0" dirty="0" err="1">
                <a:solidFill>
                  <a:schemeClr val="tx2">
                    <a:lumMod val="75000"/>
                  </a:schemeClr>
                </a:solidFill>
              </a:rPr>
              <a:t>À</a:t>
            </a:r>
            <a:r>
              <a:rPr lang="en-GB" sz="1600" b="1" i="0" spc="200" baseline="0" dirty="0">
                <a:solidFill>
                  <a:schemeClr val="tx2">
                    <a:lumMod val="75000"/>
                  </a:schemeClr>
                </a:solidFill>
              </a:rPr>
              <a:t> QUI ?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16D416A-3056-D20E-D367-DF1A31E48CB1}"/>
              </a:ext>
            </a:extLst>
          </p:cNvPr>
          <p:cNvGrpSpPr/>
          <p:nvPr/>
        </p:nvGrpSpPr>
        <p:grpSpPr>
          <a:xfrm>
            <a:off x="10225231" y="4020592"/>
            <a:ext cx="521208" cy="406265"/>
            <a:chOff x="1527658" y="4010996"/>
            <a:chExt cx="521208" cy="40626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A1A75AB8-C048-CFC2-CD33-4F164672D84E}"/>
                </a:ext>
              </a:extLst>
            </p:cNvPr>
            <p:cNvSpPr/>
            <p:nvPr userDrawn="1"/>
          </p:nvSpPr>
          <p:spPr>
            <a:xfrm>
              <a:off x="1626645" y="4041648"/>
              <a:ext cx="286658" cy="2866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77416E1-06C9-1307-C916-EC1E69EAC2EB}"/>
                </a:ext>
              </a:extLst>
            </p:cNvPr>
            <p:cNvSpPr txBox="1"/>
            <p:nvPr userDrawn="1"/>
          </p:nvSpPr>
          <p:spPr>
            <a:xfrm>
              <a:off x="1527658" y="4010996"/>
              <a:ext cx="521208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514325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Font typeface="Arial" pitchFamily="34" charset="0"/>
                <a:buNone/>
              </a:pPr>
              <a:r>
                <a:rPr lang="en-GB" sz="2400" b="1" i="0" spc="200" baseline="0" dirty="0">
                  <a:solidFill>
                    <a:schemeClr val="tx2">
                      <a:lumMod val="75000"/>
                    </a:schemeClr>
                  </a:solidFill>
                </a:rPr>
                <a:t>+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41D4C0D4-E1B6-8F08-E8DD-7FE0B4817A23}"/>
              </a:ext>
            </a:extLst>
          </p:cNvPr>
          <p:cNvGrpSpPr/>
          <p:nvPr/>
        </p:nvGrpSpPr>
        <p:grpSpPr>
          <a:xfrm>
            <a:off x="1470661" y="4000225"/>
            <a:ext cx="521208" cy="406265"/>
            <a:chOff x="1518514" y="3983564"/>
            <a:chExt cx="521208" cy="4062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B2E4B612-6478-61F7-74CC-163D37EFB550}"/>
                </a:ext>
              </a:extLst>
            </p:cNvPr>
            <p:cNvSpPr/>
            <p:nvPr userDrawn="1"/>
          </p:nvSpPr>
          <p:spPr>
            <a:xfrm>
              <a:off x="1626645" y="4041648"/>
              <a:ext cx="286658" cy="2866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B3085317-A66D-1A77-8313-59D4C5970D1C}"/>
                </a:ext>
              </a:extLst>
            </p:cNvPr>
            <p:cNvSpPr txBox="1"/>
            <p:nvPr userDrawn="1"/>
          </p:nvSpPr>
          <p:spPr>
            <a:xfrm>
              <a:off x="1518514" y="3983564"/>
              <a:ext cx="521208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514325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Font typeface="Arial" pitchFamily="34" charset="0"/>
                <a:buNone/>
              </a:pPr>
              <a:r>
                <a:rPr lang="en-GB" sz="2400" b="1" i="0" spc="200" baseline="0" dirty="0">
                  <a:solidFill>
                    <a:schemeClr val="tx2">
                      <a:lumMod val="75000"/>
                    </a:schemeClr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758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D82D0D-7A45-4C26-BF44-37300114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10FA0D-11DA-F0B6-C840-EDBB2C739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26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520742-D50C-D8BB-C8EB-D8C500637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Cliquez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pour modifier </a:t>
            </a:r>
            <a:br>
              <a:rPr lang="en-GB" dirty="0"/>
            </a:br>
            <a:r>
              <a:rPr lang="en-GB" dirty="0"/>
              <a:t>le titre</a:t>
            </a:r>
          </a:p>
          <a:p>
            <a:r>
              <a:rPr lang="en-GB" sz="1600" b="0" dirty="0" err="1"/>
              <a:t>Deuxième</a:t>
            </a:r>
            <a:r>
              <a:rPr lang="en-GB" sz="1600" b="0" dirty="0"/>
              <a:t> </a:t>
            </a:r>
            <a:r>
              <a:rPr lang="en-GB" sz="1600" b="0" dirty="0" err="1"/>
              <a:t>niveau</a:t>
            </a:r>
            <a:endParaRPr lang="en-GB" sz="1600" b="0" dirty="0"/>
          </a:p>
          <a:p>
            <a:pPr lvl="2"/>
            <a:r>
              <a:rPr lang="fr-FR" dirty="0"/>
              <a:t>Troisième niveau</a:t>
            </a:r>
          </a:p>
          <a:p>
            <a:pPr marL="534988" lvl="3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</a:pPr>
            <a:r>
              <a:rPr lang="fr-FR" dirty="0"/>
              <a:t>Quatrième niveau</a:t>
            </a:r>
          </a:p>
          <a:p>
            <a:pPr marL="711200" lvl="4" indent="-84138" algn="just" defTabSz="514325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tabLst/>
            </a:pPr>
            <a:r>
              <a:rPr lang="fr-FR" dirty="0"/>
              <a:t>Cinquième niveau</a:t>
            </a:r>
            <a:endParaRPr lang="en-GB" dirty="0"/>
          </a:p>
          <a:p>
            <a:endParaRPr lang="en-GB" dirty="0"/>
          </a:p>
        </p:txBody>
      </p:sp>
      <p:graphicFrame>
        <p:nvGraphicFramePr>
          <p:cNvPr id="11" name="Espace réservé du graphique 10">
            <a:extLst>
              <a:ext uri="{FF2B5EF4-FFF2-40B4-BE49-F238E27FC236}">
                <a16:creationId xmlns:a16="http://schemas.microsoft.com/office/drawing/2014/main" id="{B2D65C91-43F7-D112-3EC9-596AE8F01223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4294206513"/>
              </p:ext>
            </p:extLst>
          </p:nvPr>
        </p:nvGraphicFramePr>
        <p:xfrm>
          <a:off x="4348163" y="3669121"/>
          <a:ext cx="3738562" cy="205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8461CE9-6C1A-3E41-6B92-0000DAE27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911" y="249406"/>
            <a:ext cx="11478579" cy="620892"/>
          </a:xfrm>
          <a:prstGeom prst="rect">
            <a:avLst/>
          </a:prstGeom>
        </p:spPr>
        <p:txBody>
          <a:bodyPr/>
          <a:lstStyle/>
          <a:p>
            <a:r>
              <a:rPr lang="fr-FR" sz="3600" dirty="0">
                <a:latin typeface="Impact" panose="020B0806030902050204" pitchFamily="34" charset="0"/>
                <a:ea typeface="+mj-ea"/>
                <a:cs typeface="+mj-cs"/>
              </a:rPr>
              <a:t>7 - Prévisions financières et perspectives de développement 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6009EDD-D538-A5AE-214C-564132D0A4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graphicFrame>
        <p:nvGraphicFramePr>
          <p:cNvPr id="14" name="Espace réservé du graphique 13">
            <a:extLst>
              <a:ext uri="{FF2B5EF4-FFF2-40B4-BE49-F238E27FC236}">
                <a16:creationId xmlns:a16="http://schemas.microsoft.com/office/drawing/2014/main" id="{70694FF5-9FCB-38C0-274E-39702D9DCFE9}"/>
              </a:ext>
            </a:extLst>
          </p:cNvPr>
          <p:cNvGraphicFramePr>
            <a:graphicFrameLocks noGrp="1"/>
          </p:cNvGraphicFramePr>
          <p:nvPr>
            <p:ph type="chart" sz="quarter" idx="22"/>
            <p:extLst>
              <p:ext uri="{D42A27DB-BD31-4B8C-83A1-F6EECF244321}">
                <p14:modId xmlns:p14="http://schemas.microsoft.com/office/powerpoint/2010/main" val="3071676023"/>
              </p:ext>
            </p:extLst>
          </p:nvPr>
        </p:nvGraphicFramePr>
        <p:xfrm>
          <a:off x="8185150" y="1314478"/>
          <a:ext cx="3738563" cy="2114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hevron 9">
            <a:extLst>
              <a:ext uri="{FF2B5EF4-FFF2-40B4-BE49-F238E27FC236}">
                <a16:creationId xmlns:a16="http://schemas.microsoft.com/office/drawing/2014/main" id="{EAA7D09F-9DE6-92FB-BD76-850A65D13379}"/>
              </a:ext>
            </a:extLst>
          </p:cNvPr>
          <p:cNvSpPr/>
          <p:nvPr/>
        </p:nvSpPr>
        <p:spPr>
          <a:xfrm>
            <a:off x="394078" y="2036514"/>
            <a:ext cx="230829" cy="304802"/>
          </a:xfrm>
          <a:prstGeom prst="chevron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aphicFrame>
        <p:nvGraphicFramePr>
          <p:cNvPr id="16" name="Espace réservé du graphique 13">
            <a:extLst>
              <a:ext uri="{FF2B5EF4-FFF2-40B4-BE49-F238E27FC236}">
                <a16:creationId xmlns:a16="http://schemas.microsoft.com/office/drawing/2014/main" id="{75680C64-52CE-CEC7-505B-ECCD381C86CC}"/>
              </a:ext>
            </a:extLst>
          </p:cNvPr>
          <p:cNvGraphicFramePr>
            <a:graphicFrameLocks noGrp="1"/>
          </p:cNvGraphicFramePr>
          <p:nvPr>
            <p:ph type="chart" sz="quarter" idx="20"/>
            <p:extLst>
              <p:ext uri="{D42A27DB-BD31-4B8C-83A1-F6EECF244321}">
                <p14:modId xmlns:p14="http://schemas.microsoft.com/office/powerpoint/2010/main" val="2125692996"/>
              </p:ext>
            </p:extLst>
          </p:nvPr>
        </p:nvGraphicFramePr>
        <p:xfrm>
          <a:off x="8185150" y="3555999"/>
          <a:ext cx="3738563" cy="2164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Espace réservé du graphique 10">
            <a:extLst>
              <a:ext uri="{FF2B5EF4-FFF2-40B4-BE49-F238E27FC236}">
                <a16:creationId xmlns:a16="http://schemas.microsoft.com/office/drawing/2014/main" id="{DE09FB6E-EDF8-4701-31C9-0895176F811D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809583476"/>
              </p:ext>
            </p:extLst>
          </p:nvPr>
        </p:nvGraphicFramePr>
        <p:xfrm>
          <a:off x="4348163" y="1314478"/>
          <a:ext cx="3738562" cy="2114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1368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630126-928A-D754-99D8-97E3FC1571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05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996CAE-C943-E469-B47B-4BC0EC620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6319" y="761320"/>
            <a:ext cx="6335486" cy="2560375"/>
          </a:xfrm>
        </p:spPr>
        <p:txBody>
          <a:bodyPr/>
          <a:lstStyle/>
          <a:p>
            <a:r>
              <a:rPr lang="fr-FR" dirty="0"/>
              <a:t>TUTORIEL MODIFICATION D’UNE DIAPOSITIVE</a:t>
            </a:r>
          </a:p>
        </p:txBody>
      </p:sp>
    </p:spTree>
    <p:extLst>
      <p:ext uri="{BB962C8B-B14F-4D97-AF65-F5344CB8AC3E}">
        <p14:creationId xmlns:p14="http://schemas.microsoft.com/office/powerpoint/2010/main" val="1616758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7CD3824-4550-3AE9-6FB1-A5D589E0E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❯ Titre de la présentation / date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88FF91-68C5-0278-7FF0-69FD50E89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28</a:t>
            </a:fld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348F635-B4AD-FB72-D439-49D4678FEF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Comment changer une slide de disposition ?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10B16CF-6F4C-BE42-DADE-7C23B5344725}"/>
              </a:ext>
            </a:extLst>
          </p:cNvPr>
          <p:cNvGrpSpPr/>
          <p:nvPr/>
        </p:nvGrpSpPr>
        <p:grpSpPr>
          <a:xfrm>
            <a:off x="9605471" y="496627"/>
            <a:ext cx="1034797" cy="1034794"/>
            <a:chOff x="5494070" y="2551665"/>
            <a:chExt cx="1384762" cy="1384758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2B38AC1-2054-9633-1240-41F0FF000A30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B03362-305E-7899-83E2-55AEC8CDA9C3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9" name="Graphique 18">
            <a:extLst>
              <a:ext uri="{FF2B5EF4-FFF2-40B4-BE49-F238E27FC236}">
                <a16:creationId xmlns:a16="http://schemas.microsoft.com/office/drawing/2014/main" id="{7FDFBB54-B816-902C-EBA8-B28561E3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5832" y="703578"/>
            <a:ext cx="620892" cy="62089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60C41135-17B0-2F56-2E5F-6B0B42B3E39A}"/>
              </a:ext>
            </a:extLst>
          </p:cNvPr>
          <p:cNvGrpSpPr/>
          <p:nvPr/>
        </p:nvGrpSpPr>
        <p:grpSpPr>
          <a:xfrm>
            <a:off x="568177" y="1550534"/>
            <a:ext cx="650946" cy="650944"/>
            <a:chOff x="769292" y="1535850"/>
            <a:chExt cx="650946" cy="650944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4E96CBA-DC4C-70F8-91AB-D4EDA7060DED}"/>
                </a:ext>
              </a:extLst>
            </p:cNvPr>
            <p:cNvGrpSpPr/>
            <p:nvPr/>
          </p:nvGrpSpPr>
          <p:grpSpPr>
            <a:xfrm>
              <a:off x="769292" y="1535850"/>
              <a:ext cx="650946" cy="650944"/>
              <a:chOff x="5494070" y="2551665"/>
              <a:chExt cx="1384762" cy="1384758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BFE03B8D-CF52-F808-6A80-4085F66E5694}"/>
                  </a:ext>
                </a:extLst>
              </p:cNvPr>
              <p:cNvSpPr/>
              <p:nvPr/>
            </p:nvSpPr>
            <p:spPr>
              <a:xfrm>
                <a:off x="5494070" y="2551665"/>
                <a:ext cx="1384762" cy="1384758"/>
              </a:xfrm>
              <a:prstGeom prst="ellipse">
                <a:avLst/>
              </a:pr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E1CBCD9B-1567-B5CA-B487-90253F8B8A2C}"/>
                  </a:ext>
                </a:extLst>
              </p:cNvPr>
              <p:cNvSpPr/>
              <p:nvPr/>
            </p:nvSpPr>
            <p:spPr>
              <a:xfrm>
                <a:off x="5636074" y="2693672"/>
                <a:ext cx="1100752" cy="11007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743CFD8-A1DF-C040-99A3-138A9632840B}"/>
                </a:ext>
              </a:extLst>
            </p:cNvPr>
            <p:cNvSpPr txBox="1"/>
            <p:nvPr/>
          </p:nvSpPr>
          <p:spPr>
            <a:xfrm>
              <a:off x="919913" y="1575971"/>
              <a:ext cx="310795" cy="531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1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E820A541-2943-AEC5-8C1F-07F294701504}"/>
              </a:ext>
            </a:extLst>
          </p:cNvPr>
          <p:cNvSpPr txBox="1"/>
          <p:nvPr/>
        </p:nvSpPr>
        <p:spPr>
          <a:xfrm>
            <a:off x="1285876" y="1611505"/>
            <a:ext cx="2492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Sélectionnez une slide</a:t>
            </a:r>
            <a:br>
              <a:rPr lang="fr-FR" dirty="0"/>
            </a:br>
            <a:r>
              <a:rPr lang="fr-FR" dirty="0"/>
              <a:t>ou insérez une nouvelle slide</a:t>
            </a:r>
            <a:endParaRPr lang="en-US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9DD516B-DC9D-8CB5-A49D-85B3FBBFCAD2}"/>
              </a:ext>
            </a:extLst>
          </p:cNvPr>
          <p:cNvGrpSpPr/>
          <p:nvPr/>
        </p:nvGrpSpPr>
        <p:grpSpPr>
          <a:xfrm>
            <a:off x="568177" y="2350714"/>
            <a:ext cx="650946" cy="650944"/>
            <a:chOff x="769292" y="1535850"/>
            <a:chExt cx="650946" cy="650944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4A087B7-50FC-31B3-AA62-01603C1319B7}"/>
                </a:ext>
              </a:extLst>
            </p:cNvPr>
            <p:cNvGrpSpPr/>
            <p:nvPr/>
          </p:nvGrpSpPr>
          <p:grpSpPr>
            <a:xfrm>
              <a:off x="769292" y="1535850"/>
              <a:ext cx="650946" cy="650944"/>
              <a:chOff x="5494070" y="2551665"/>
              <a:chExt cx="1384762" cy="1384758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F7985D1-19DE-480E-C13A-BD9B21B80FBA}"/>
                  </a:ext>
                </a:extLst>
              </p:cNvPr>
              <p:cNvSpPr/>
              <p:nvPr/>
            </p:nvSpPr>
            <p:spPr>
              <a:xfrm>
                <a:off x="5494070" y="2551665"/>
                <a:ext cx="1384762" cy="1384758"/>
              </a:xfrm>
              <a:prstGeom prst="ellipse">
                <a:avLst/>
              </a:pr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4EC5ADC4-F69A-03DC-4E89-05CB58DDBADE}"/>
                  </a:ext>
                </a:extLst>
              </p:cNvPr>
              <p:cNvSpPr/>
              <p:nvPr/>
            </p:nvSpPr>
            <p:spPr>
              <a:xfrm>
                <a:off x="5636074" y="2693672"/>
                <a:ext cx="1100752" cy="11007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F6C7DB8-F831-69CA-621D-17E8E55E5ABF}"/>
                </a:ext>
              </a:extLst>
            </p:cNvPr>
            <p:cNvSpPr txBox="1"/>
            <p:nvPr/>
          </p:nvSpPr>
          <p:spPr>
            <a:xfrm>
              <a:off x="919913" y="1575971"/>
              <a:ext cx="3914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2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7756FC-FF73-78D7-E0BF-B1F3AE889316}"/>
              </a:ext>
            </a:extLst>
          </p:cNvPr>
          <p:cNvSpPr txBox="1"/>
          <p:nvPr/>
        </p:nvSpPr>
        <p:spPr>
          <a:xfrm>
            <a:off x="1285876" y="2522298"/>
            <a:ext cx="1976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Cliquez sur disposition</a:t>
            </a:r>
            <a:endParaRPr lang="en-US" dirty="0"/>
          </a:p>
        </p:txBody>
      </p:sp>
      <p:pic>
        <p:nvPicPr>
          <p:cNvPr id="32" name="Espace réservé pour une image  41">
            <a:extLst>
              <a:ext uri="{FF2B5EF4-FFF2-40B4-BE49-F238E27FC236}">
                <a16:creationId xmlns:a16="http://schemas.microsoft.com/office/drawing/2014/main" id="{EDDF8E75-578B-73AF-0A5F-2A41A62DB22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587" r="-1" b="2485"/>
          <a:stretch/>
        </p:blipFill>
        <p:spPr>
          <a:xfrm>
            <a:off x="4643336" y="2350714"/>
            <a:ext cx="7142953" cy="3882619"/>
          </a:xfrm>
          <a:solidFill>
            <a:schemeClr val="tx2">
              <a:lumMod val="75000"/>
            </a:schemeClr>
          </a:solidFill>
          <a:ln w="3175">
            <a:solidFill>
              <a:schemeClr val="tx2">
                <a:lumMod val="75000"/>
              </a:schemeClr>
            </a:solidFill>
          </a:ln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379D93-EDAA-D45A-FAAA-3BBA685A87BD}"/>
              </a:ext>
            </a:extLst>
          </p:cNvPr>
          <p:cNvGrpSpPr/>
          <p:nvPr/>
        </p:nvGrpSpPr>
        <p:grpSpPr>
          <a:xfrm>
            <a:off x="4643336" y="1550534"/>
            <a:ext cx="650946" cy="650944"/>
            <a:chOff x="769292" y="1535850"/>
            <a:chExt cx="650946" cy="650944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067CFC0C-4AD1-528B-CF38-1EC99067DB7E}"/>
                </a:ext>
              </a:extLst>
            </p:cNvPr>
            <p:cNvGrpSpPr/>
            <p:nvPr/>
          </p:nvGrpSpPr>
          <p:grpSpPr>
            <a:xfrm>
              <a:off x="769292" y="1535850"/>
              <a:ext cx="650946" cy="650944"/>
              <a:chOff x="5494070" y="2551665"/>
              <a:chExt cx="1384762" cy="1384758"/>
            </a:xfrm>
          </p:grpSpPr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4A5BDA85-422D-BC76-35D5-31D735F784A5}"/>
                  </a:ext>
                </a:extLst>
              </p:cNvPr>
              <p:cNvSpPr/>
              <p:nvPr/>
            </p:nvSpPr>
            <p:spPr>
              <a:xfrm>
                <a:off x="5494070" y="2551665"/>
                <a:ext cx="1384762" cy="1384758"/>
              </a:xfrm>
              <a:prstGeom prst="ellipse">
                <a:avLst/>
              </a:pr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E1027BBC-B065-0918-B29B-8E03A306C11C}"/>
                  </a:ext>
                </a:extLst>
              </p:cNvPr>
              <p:cNvSpPr/>
              <p:nvPr/>
            </p:nvSpPr>
            <p:spPr>
              <a:xfrm>
                <a:off x="5636074" y="2693672"/>
                <a:ext cx="1100752" cy="11007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CAB43396-5435-DB0B-398F-3F5D181621D4}"/>
                </a:ext>
              </a:extLst>
            </p:cNvPr>
            <p:cNvSpPr txBox="1"/>
            <p:nvPr/>
          </p:nvSpPr>
          <p:spPr>
            <a:xfrm>
              <a:off x="919913" y="1575971"/>
              <a:ext cx="4026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3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4A058F14-795C-CCAC-3895-534549C15751}"/>
              </a:ext>
            </a:extLst>
          </p:cNvPr>
          <p:cNvSpPr txBox="1"/>
          <p:nvPr/>
        </p:nvSpPr>
        <p:spPr>
          <a:xfrm>
            <a:off x="5361035" y="1722118"/>
            <a:ext cx="3887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Sélectionnez la disposition que vous souhaitez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A4DFC-42D1-22B5-65B8-2FF4632D4961}"/>
              </a:ext>
            </a:extLst>
          </p:cNvPr>
          <p:cNvSpPr/>
          <p:nvPr/>
        </p:nvSpPr>
        <p:spPr>
          <a:xfrm>
            <a:off x="5718772" y="2506028"/>
            <a:ext cx="1888258" cy="181737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7ED31195-AED3-392D-A088-E360566CE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b="3574"/>
          <a:stretch/>
        </p:blipFill>
        <p:spPr>
          <a:xfrm>
            <a:off x="585204" y="3192856"/>
            <a:ext cx="3159541" cy="591494"/>
          </a:xfrm>
          <a:prstGeom prst="rect">
            <a:avLst/>
          </a:prstGeom>
          <a:ln w="3175">
            <a:solidFill>
              <a:schemeClr val="tx2">
                <a:lumMod val="75000"/>
              </a:schemeClr>
            </a:solidFill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CAA61DF-8103-4C0F-CE7A-DDE394F683C7}"/>
              </a:ext>
            </a:extLst>
          </p:cNvPr>
          <p:cNvSpPr/>
          <p:nvPr/>
        </p:nvSpPr>
        <p:spPr>
          <a:xfrm>
            <a:off x="2402186" y="3328514"/>
            <a:ext cx="531137" cy="15103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1CBDF143-1CF0-822B-8A1B-C99F6C71DE8C}"/>
              </a:ext>
            </a:extLst>
          </p:cNvPr>
          <p:cNvSpPr/>
          <p:nvPr/>
        </p:nvSpPr>
        <p:spPr>
          <a:xfrm rot="5400000">
            <a:off x="2814662" y="2161358"/>
            <a:ext cx="3240803" cy="3240803"/>
          </a:xfrm>
          <a:prstGeom prst="arc">
            <a:avLst>
              <a:gd name="adj1" fmla="val 17620144"/>
              <a:gd name="adj2" fmla="val 5818199"/>
            </a:avLst>
          </a:prstGeom>
          <a:ln w="28575">
            <a:solidFill>
              <a:schemeClr val="bg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42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5FBA0B-E047-79C8-8C7C-A2300344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29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F06426A-97D8-5F11-54BA-79CF69985E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Comment changer les données d’un graph ?</a:t>
            </a:r>
            <a:endParaRPr lang="en-US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66F54A2-80C8-FDF8-4C7F-4C3655A7462B}"/>
              </a:ext>
            </a:extLst>
          </p:cNvPr>
          <p:cNvGrpSpPr/>
          <p:nvPr/>
        </p:nvGrpSpPr>
        <p:grpSpPr>
          <a:xfrm>
            <a:off x="9605471" y="496627"/>
            <a:ext cx="1034797" cy="1034794"/>
            <a:chOff x="5494070" y="2551665"/>
            <a:chExt cx="1384762" cy="138475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9EAE6FF-D449-0DC8-1268-5AE88F6A9F0B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5EE17C7-180B-1587-59E2-060F50CBDC43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A8B6A1AD-4B67-CBB5-3992-38542A3B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5832" y="703578"/>
            <a:ext cx="620892" cy="620892"/>
          </a:xfrm>
          <a:prstGeom prst="rect">
            <a:avLst/>
          </a:prstGeom>
        </p:spPr>
      </p:pic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13DCEB55-DC08-B7A8-BF36-9BE25640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1435" y="6277933"/>
            <a:ext cx="2532863" cy="230832"/>
          </a:xfrm>
        </p:spPr>
        <p:txBody>
          <a:bodyPr/>
          <a:lstStyle/>
          <a:p>
            <a:r>
              <a:rPr lang="fr-FR" dirty="0"/>
              <a:t>❯ Titre de la présentation / date</a:t>
            </a:r>
          </a:p>
        </p:txBody>
      </p:sp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D913C92-FAEE-98B7-17C5-B6A5930F0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t="729" r="403" b="543"/>
          <a:stretch/>
        </p:blipFill>
        <p:spPr>
          <a:xfrm>
            <a:off x="4662791" y="2380034"/>
            <a:ext cx="7094707" cy="3968885"/>
          </a:xfrm>
          <a:prstGeom prst="rect">
            <a:avLst/>
          </a:prstGeom>
          <a:ln w="3175">
            <a:solidFill>
              <a:schemeClr val="tx2">
                <a:lumMod val="75000"/>
              </a:schemeClr>
            </a:solidFill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96DB6620-982C-D085-4EAF-3B83BFEF00A6}"/>
              </a:ext>
            </a:extLst>
          </p:cNvPr>
          <p:cNvGrpSpPr/>
          <p:nvPr/>
        </p:nvGrpSpPr>
        <p:grpSpPr>
          <a:xfrm>
            <a:off x="568177" y="1550534"/>
            <a:ext cx="650946" cy="650944"/>
            <a:chOff x="769292" y="1535850"/>
            <a:chExt cx="650946" cy="650944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956951E-6D87-22CB-C020-E350D4B2C6C7}"/>
                </a:ext>
              </a:extLst>
            </p:cNvPr>
            <p:cNvGrpSpPr/>
            <p:nvPr/>
          </p:nvGrpSpPr>
          <p:grpSpPr>
            <a:xfrm>
              <a:off x="769292" y="1535850"/>
              <a:ext cx="650946" cy="650944"/>
              <a:chOff x="5494070" y="2551665"/>
              <a:chExt cx="1384762" cy="1384758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438DF87-3E76-D710-83A1-D864E06F2D57}"/>
                  </a:ext>
                </a:extLst>
              </p:cNvPr>
              <p:cNvSpPr/>
              <p:nvPr/>
            </p:nvSpPr>
            <p:spPr>
              <a:xfrm>
                <a:off x="5494070" y="2551665"/>
                <a:ext cx="1384762" cy="1384758"/>
              </a:xfrm>
              <a:prstGeom prst="ellipse">
                <a:avLst/>
              </a:pr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02A432A7-A363-FEB9-6F28-1946C6F561B9}"/>
                  </a:ext>
                </a:extLst>
              </p:cNvPr>
              <p:cNvSpPr/>
              <p:nvPr/>
            </p:nvSpPr>
            <p:spPr>
              <a:xfrm>
                <a:off x="5636074" y="2693672"/>
                <a:ext cx="1100752" cy="11007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5182823-7C28-8282-A69D-0CAE72D50DA7}"/>
                </a:ext>
              </a:extLst>
            </p:cNvPr>
            <p:cNvSpPr txBox="1"/>
            <p:nvPr/>
          </p:nvSpPr>
          <p:spPr>
            <a:xfrm>
              <a:off x="919913" y="1575971"/>
              <a:ext cx="310795" cy="531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1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07129F47-D29A-429F-127F-5D1196F181BA}"/>
              </a:ext>
            </a:extLst>
          </p:cNvPr>
          <p:cNvSpPr txBox="1"/>
          <p:nvPr/>
        </p:nvSpPr>
        <p:spPr>
          <a:xfrm>
            <a:off x="1285876" y="1625041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Sélectionnez le graph</a:t>
            </a:r>
            <a:br>
              <a:rPr lang="fr-FR" dirty="0"/>
            </a:br>
            <a:r>
              <a:rPr lang="fr-FR" dirty="0"/>
              <a:t>et faites un click droit</a:t>
            </a:r>
            <a:endParaRPr lang="en-US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125E3BC-DD50-C606-C6DF-5A5CBAA07C26}"/>
              </a:ext>
            </a:extLst>
          </p:cNvPr>
          <p:cNvGrpSpPr/>
          <p:nvPr/>
        </p:nvGrpSpPr>
        <p:grpSpPr>
          <a:xfrm>
            <a:off x="568177" y="2350714"/>
            <a:ext cx="650946" cy="650944"/>
            <a:chOff x="769292" y="1535850"/>
            <a:chExt cx="650946" cy="650944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96B9F2A-2603-6F9B-9951-D10717AB5EE8}"/>
                </a:ext>
              </a:extLst>
            </p:cNvPr>
            <p:cNvGrpSpPr/>
            <p:nvPr/>
          </p:nvGrpSpPr>
          <p:grpSpPr>
            <a:xfrm>
              <a:off x="769292" y="1535850"/>
              <a:ext cx="650946" cy="650944"/>
              <a:chOff x="5494070" y="2551665"/>
              <a:chExt cx="1384762" cy="1384758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9712B3E6-C234-54DE-DE27-3A1A828F01D4}"/>
                  </a:ext>
                </a:extLst>
              </p:cNvPr>
              <p:cNvSpPr/>
              <p:nvPr/>
            </p:nvSpPr>
            <p:spPr>
              <a:xfrm>
                <a:off x="5494070" y="2551665"/>
                <a:ext cx="1384762" cy="1384758"/>
              </a:xfrm>
              <a:prstGeom prst="ellipse">
                <a:avLst/>
              </a:pr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93DFC3C9-5409-F1D4-9A3F-B394FB0480F2}"/>
                  </a:ext>
                </a:extLst>
              </p:cNvPr>
              <p:cNvSpPr/>
              <p:nvPr/>
            </p:nvSpPr>
            <p:spPr>
              <a:xfrm>
                <a:off x="5636074" y="2693672"/>
                <a:ext cx="1100752" cy="11007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B0EB7C5-251B-06F6-743A-4A1ED1A1A86C}"/>
                </a:ext>
              </a:extLst>
            </p:cNvPr>
            <p:cNvSpPr txBox="1"/>
            <p:nvPr/>
          </p:nvSpPr>
          <p:spPr>
            <a:xfrm>
              <a:off x="919913" y="1575971"/>
              <a:ext cx="3914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2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BDBFA330-C3B8-52E5-72AF-57D96391F7FF}"/>
              </a:ext>
            </a:extLst>
          </p:cNvPr>
          <p:cNvSpPr txBox="1"/>
          <p:nvPr/>
        </p:nvSpPr>
        <p:spPr>
          <a:xfrm>
            <a:off x="1285876" y="2522298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Cliquez sur «Modifier les données»</a:t>
            </a:r>
            <a:endParaRPr lang="en-US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7D7CE31-676F-A3A6-2EA1-B3AC197FE642}"/>
              </a:ext>
            </a:extLst>
          </p:cNvPr>
          <p:cNvGrpSpPr/>
          <p:nvPr/>
        </p:nvGrpSpPr>
        <p:grpSpPr>
          <a:xfrm>
            <a:off x="4643336" y="1550534"/>
            <a:ext cx="650946" cy="650944"/>
            <a:chOff x="769292" y="1535850"/>
            <a:chExt cx="650946" cy="650944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0C106E99-91B4-4351-6481-8CD4532E5603}"/>
                </a:ext>
              </a:extLst>
            </p:cNvPr>
            <p:cNvGrpSpPr/>
            <p:nvPr/>
          </p:nvGrpSpPr>
          <p:grpSpPr>
            <a:xfrm>
              <a:off x="769292" y="1535850"/>
              <a:ext cx="650946" cy="650944"/>
              <a:chOff x="5494070" y="2551665"/>
              <a:chExt cx="1384762" cy="1384758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AF69013-7404-E0C3-AE6C-C1E61D04437F}"/>
                  </a:ext>
                </a:extLst>
              </p:cNvPr>
              <p:cNvSpPr/>
              <p:nvPr/>
            </p:nvSpPr>
            <p:spPr>
              <a:xfrm>
                <a:off x="5494070" y="2551665"/>
                <a:ext cx="1384762" cy="1384758"/>
              </a:xfrm>
              <a:prstGeom prst="ellipse">
                <a:avLst/>
              </a:pr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FBCC579-F779-396F-DC9D-1815AA6C831E}"/>
                  </a:ext>
                </a:extLst>
              </p:cNvPr>
              <p:cNvSpPr/>
              <p:nvPr/>
            </p:nvSpPr>
            <p:spPr>
              <a:xfrm>
                <a:off x="5636074" y="2693672"/>
                <a:ext cx="1100752" cy="11007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E02B082-B853-FA01-69B0-B5C6359FE4C4}"/>
                </a:ext>
              </a:extLst>
            </p:cNvPr>
            <p:cNvSpPr txBox="1"/>
            <p:nvPr/>
          </p:nvSpPr>
          <p:spPr>
            <a:xfrm>
              <a:off x="919913" y="1575971"/>
              <a:ext cx="4026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3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38AE01B6-9AEC-AE2B-AEBD-8EA037CF48F6}"/>
              </a:ext>
            </a:extLst>
          </p:cNvPr>
          <p:cNvSpPr txBox="1"/>
          <p:nvPr/>
        </p:nvSpPr>
        <p:spPr>
          <a:xfrm>
            <a:off x="5361035" y="1722118"/>
            <a:ext cx="4881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Changez vos données dans le fichier Excel qui s’est ouvert</a:t>
            </a:r>
            <a:endParaRPr lang="en-US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CA6A319-17A7-4C9D-9EC4-5460FFE23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7" t="38441" r="1010" b="16881"/>
          <a:stretch/>
        </p:blipFill>
        <p:spPr>
          <a:xfrm>
            <a:off x="568177" y="3153133"/>
            <a:ext cx="3414401" cy="2514791"/>
          </a:xfrm>
          <a:prstGeom prst="rect">
            <a:avLst/>
          </a:prstGeom>
          <a:ln w="3175">
            <a:solidFill>
              <a:schemeClr val="tx2">
                <a:lumMod val="75000"/>
              </a:schemeClr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47E94DB-1042-9B51-B7AC-3FA7149B8324}"/>
              </a:ext>
            </a:extLst>
          </p:cNvPr>
          <p:cNvSpPr/>
          <p:nvPr/>
        </p:nvSpPr>
        <p:spPr>
          <a:xfrm>
            <a:off x="3138790" y="4351506"/>
            <a:ext cx="758759" cy="162128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6575FE-BB4B-1D4E-DF67-8AE6CDE4397F}"/>
              </a:ext>
            </a:extLst>
          </p:cNvPr>
          <p:cNvSpPr/>
          <p:nvPr/>
        </p:nvSpPr>
        <p:spPr>
          <a:xfrm>
            <a:off x="7917574" y="3904033"/>
            <a:ext cx="2983890" cy="184825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3B36BEC7-77F6-B484-A9A8-8FD3C1FEC7DE}"/>
              </a:ext>
            </a:extLst>
          </p:cNvPr>
          <p:cNvSpPr/>
          <p:nvPr/>
        </p:nvSpPr>
        <p:spPr>
          <a:xfrm rot="5400000">
            <a:off x="4590911" y="1800221"/>
            <a:ext cx="3426332" cy="5028683"/>
          </a:xfrm>
          <a:prstGeom prst="arc">
            <a:avLst>
              <a:gd name="adj1" fmla="val 17620144"/>
              <a:gd name="adj2" fmla="val 5121661"/>
            </a:avLst>
          </a:prstGeom>
          <a:ln w="28575">
            <a:solidFill>
              <a:schemeClr val="bg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69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630126-928A-D754-99D8-97E3FC1571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996CAE-C943-E469-B47B-4BC0EC620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8191" y="1639167"/>
            <a:ext cx="5368461" cy="878564"/>
          </a:xfrm>
        </p:spPr>
        <p:txBody>
          <a:bodyPr/>
          <a:lstStyle/>
          <a:p>
            <a:r>
              <a:rPr lang="fr-FR" sz="60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59333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3600" dirty="0"/>
              <a:t>Introduction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4</a:t>
            </a:fld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6919DD2-F880-B541-1962-1BCA2D734970}"/>
              </a:ext>
            </a:extLst>
          </p:cNvPr>
          <p:cNvGraphicFramePr>
            <a:graphicFrameLocks noGrp="1"/>
          </p:cNvGraphicFramePr>
          <p:nvPr/>
        </p:nvGraphicFramePr>
        <p:xfrm>
          <a:off x="1087734" y="1328449"/>
          <a:ext cx="9580265" cy="4359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158">
                  <a:extLst>
                    <a:ext uri="{9D8B030D-6E8A-4147-A177-3AD203B41FA5}">
                      <a16:colId xmlns:a16="http://schemas.microsoft.com/office/drawing/2014/main" val="1970817267"/>
                    </a:ext>
                  </a:extLst>
                </a:gridCol>
                <a:gridCol w="7208107">
                  <a:extLst>
                    <a:ext uri="{9D8B030D-6E8A-4147-A177-3AD203B41FA5}">
                      <a16:colId xmlns:a16="http://schemas.microsoft.com/office/drawing/2014/main" val="3706812023"/>
                    </a:ext>
                  </a:extLst>
                </a:gridCol>
              </a:tblGrid>
              <a:tr h="872962">
                <a:tc>
                  <a:txBody>
                    <a:bodyPr/>
                    <a:lstStyle/>
                    <a:p>
                      <a:r>
                        <a:rPr lang="fr-FR" sz="11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QUI </a:t>
                      </a:r>
                      <a:b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</a:br>
                      <a:r>
                        <a:rPr lang="fr-FR" sz="2000" b="0" spc="100" baseline="0" dirty="0">
                          <a:solidFill>
                            <a:schemeClr val="bg1"/>
                          </a:solidFill>
                          <a:latin typeface="Impact" panose="020B0806030902050204" pitchFamily="34" charset="0"/>
                        </a:rPr>
                        <a:t>PITCHE ?</a:t>
                      </a:r>
                    </a:p>
                  </a:txBody>
                  <a:tcPr marL="792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Porteurs de projet, entrepreneurs déjà en activité.</a:t>
                      </a:r>
                    </a:p>
                  </a:txBody>
                  <a:tcPr marL="324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00388"/>
                  </a:ext>
                </a:extLst>
              </a:tr>
              <a:tr h="872962">
                <a:tc>
                  <a:txBody>
                    <a:bodyPr/>
                    <a:lstStyle/>
                    <a:p>
                      <a:r>
                        <a:rPr lang="fr-FR" sz="11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DEVANT </a:t>
                      </a:r>
                      <a:b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</a:br>
                      <a:r>
                        <a:rPr lang="fr-FR" sz="2000" b="0" kern="1200" spc="100" baseline="0" dirty="0">
                          <a:solidFill>
                            <a:schemeClr val="bg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QUI ?</a:t>
                      </a:r>
                    </a:p>
                  </a:txBody>
                  <a:tcPr marL="792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Auprès des </a:t>
                      </a:r>
                      <a:r>
                        <a:rPr lang="fr-FR" sz="11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jurys</a:t>
                      </a:r>
                      <a:r>
                        <a:rPr lang="fr-FR" sz="11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concours de pitch, </a:t>
                      </a:r>
                      <a:r>
                        <a:rPr lang="fr-FR" sz="11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dispositifs d’accompagnement</a:t>
                      </a:r>
                      <a:r>
                        <a:rPr lang="fr-FR" sz="11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1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salon professionnels, etc. Exemples : </a:t>
                      </a:r>
                      <a:r>
                        <a:rPr lang="fr-FR" sz="11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 entrepreneurs, Pépites, etc.</a:t>
                      </a:r>
                    </a:p>
                  </a:txBody>
                  <a:tcPr marL="324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302550"/>
                  </a:ext>
                </a:extLst>
              </a:tr>
              <a:tr h="872962">
                <a:tc>
                  <a:txBody>
                    <a:bodyPr/>
                    <a:lstStyle/>
                    <a:p>
                      <a:r>
                        <a:rPr lang="fr-FR" sz="11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QUEL </a:t>
                      </a:r>
                      <a:b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</a:br>
                      <a:r>
                        <a:rPr lang="fr-FR" sz="2000" b="0" kern="1200" spc="100" baseline="0" dirty="0">
                          <a:solidFill>
                            <a:schemeClr val="bg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FORMAT ?</a:t>
                      </a:r>
                    </a:p>
                  </a:txBody>
                  <a:tcPr marL="792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Pitch oral avec un support de présentation comprenant </a:t>
                      </a:r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 diapositives.</a:t>
                      </a:r>
                    </a:p>
                  </a:txBody>
                  <a:tcPr marL="324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363828"/>
                  </a:ext>
                </a:extLst>
              </a:tr>
              <a:tr h="872962">
                <a:tc>
                  <a:txBody>
                    <a:bodyPr/>
                    <a:lstStyle/>
                    <a:p>
                      <a:r>
                        <a:rPr lang="fr-FR" sz="11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COMBIEN </a:t>
                      </a:r>
                      <a:b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</a:br>
                      <a:r>
                        <a:rPr lang="fr-FR" sz="2000" b="0" kern="1200" spc="100" baseline="0" dirty="0">
                          <a:solidFill>
                            <a:schemeClr val="bg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DE TEMPS ?</a:t>
                      </a:r>
                    </a:p>
                  </a:txBody>
                  <a:tcPr marL="792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 minutes</a:t>
                      </a:r>
                      <a:r>
                        <a:rPr lang="fr-FR" sz="11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324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757272"/>
                  </a:ext>
                </a:extLst>
              </a:tr>
              <a:tr h="867270">
                <a:tc>
                  <a:txBody>
                    <a:bodyPr/>
                    <a:lstStyle/>
                    <a:p>
                      <a:r>
                        <a:rPr lang="fr-FR" sz="1100" b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QUEL</a:t>
                      </a:r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b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</a:br>
                      <a:r>
                        <a:rPr lang="fr-FR" sz="2000" b="0" kern="1200" spc="100" baseline="0" dirty="0">
                          <a:solidFill>
                            <a:schemeClr val="bg1"/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OBJECTIF ?</a:t>
                      </a:r>
                    </a:p>
                  </a:txBody>
                  <a:tcPr marL="792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Convaincre !</a:t>
                      </a:r>
                    </a:p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Gagner le concours pour gagner en visibilité. </a:t>
                      </a:r>
                    </a:p>
                    <a:p>
                      <a:r>
                        <a:rPr lang="fr-FR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Intégrer le programme d’accompagnement qui vous fera progresser.</a:t>
                      </a:r>
                    </a:p>
                  </a:txBody>
                  <a:tcPr marL="324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319465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9D8756AD-AA45-4A28-DE99-6A10B33CC42C}"/>
              </a:ext>
            </a:extLst>
          </p:cNvPr>
          <p:cNvGrpSpPr/>
          <p:nvPr/>
        </p:nvGrpSpPr>
        <p:grpSpPr>
          <a:xfrm>
            <a:off x="3429019" y="1655534"/>
            <a:ext cx="185654" cy="3726378"/>
            <a:chOff x="3265855" y="1655534"/>
            <a:chExt cx="185654" cy="3726378"/>
          </a:xfrm>
        </p:grpSpPr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CEE0A2DB-3057-CC20-81E6-AABE5A01BFFC}"/>
                </a:ext>
              </a:extLst>
            </p:cNvPr>
            <p:cNvSpPr/>
            <p:nvPr/>
          </p:nvSpPr>
          <p:spPr>
            <a:xfrm rot="5400000">
              <a:off x="3237228" y="1684161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5EB6ECF8-4182-D345-F8F8-E0461E23F7D8}"/>
                </a:ext>
              </a:extLst>
            </p:cNvPr>
            <p:cNvSpPr/>
            <p:nvPr/>
          </p:nvSpPr>
          <p:spPr>
            <a:xfrm rot="5400000">
              <a:off x="3237228" y="2555029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2F80ADD8-98E0-2705-89B0-1AA89CE8E6EC}"/>
                </a:ext>
              </a:extLst>
            </p:cNvPr>
            <p:cNvSpPr/>
            <p:nvPr/>
          </p:nvSpPr>
          <p:spPr>
            <a:xfrm rot="5400000">
              <a:off x="3237228" y="3425897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70EBC56D-8F41-577C-75C8-58CF8CABEA74}"/>
                </a:ext>
              </a:extLst>
            </p:cNvPr>
            <p:cNvSpPr/>
            <p:nvPr/>
          </p:nvSpPr>
          <p:spPr>
            <a:xfrm rot="5400000">
              <a:off x="3237228" y="4296764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E2CB4CF6-CDFB-2079-7AF9-7726A3743F0F}"/>
                </a:ext>
              </a:extLst>
            </p:cNvPr>
            <p:cNvSpPr/>
            <p:nvPr/>
          </p:nvSpPr>
          <p:spPr>
            <a:xfrm rot="5400000">
              <a:off x="3237228" y="5167631"/>
              <a:ext cx="242908" cy="185654"/>
            </a:xfrm>
            <a:prstGeom prst="triangle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B775D9FC-61AE-B150-FB6C-5FDE9F88C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5711" y="1468902"/>
            <a:ext cx="563628" cy="56362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35B00E16-FED5-4671-CE39-A09C03AED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6026" y="5007787"/>
            <a:ext cx="513526" cy="513526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FC08A0DF-255F-88D6-8E99-AD3621F94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3949" y="3271318"/>
            <a:ext cx="497680" cy="49768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A6197515-EF75-2043-1ABF-9F0BE16C28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4264" y="2393800"/>
            <a:ext cx="475058" cy="475058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2198343F-43B4-B3D2-E753-AEF889F5E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0160" y="4140464"/>
            <a:ext cx="498254" cy="4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630126-928A-D754-99D8-97E3FC1571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996CAE-C943-E469-B47B-4BC0EC620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270118"/>
            <a:ext cx="5368461" cy="2158882"/>
          </a:xfrm>
        </p:spPr>
        <p:txBody>
          <a:bodyPr/>
          <a:lstStyle/>
          <a:p>
            <a:r>
              <a:rPr lang="fr-FR" sz="6000" dirty="0"/>
              <a:t>PLAN DU </a:t>
            </a:r>
          </a:p>
          <a:p>
            <a:r>
              <a:rPr lang="fr-FR" sz="6000" dirty="0"/>
              <a:t>PITCH COURT</a:t>
            </a:r>
          </a:p>
        </p:txBody>
      </p:sp>
    </p:spTree>
    <p:extLst>
      <p:ext uri="{BB962C8B-B14F-4D97-AF65-F5344CB8AC3E}">
        <p14:creationId xmlns:p14="http://schemas.microsoft.com/office/powerpoint/2010/main" val="95080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Plan du pitch court </a:t>
            </a:r>
            <a:endParaRPr lang="fr-FR" sz="36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6</a:t>
            </a:fld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A89EFDC-6647-3319-CF44-FFF1348086A4}"/>
              </a:ext>
            </a:extLst>
          </p:cNvPr>
          <p:cNvGrpSpPr/>
          <p:nvPr/>
        </p:nvGrpSpPr>
        <p:grpSpPr>
          <a:xfrm rot="16200000">
            <a:off x="-347745" y="3227380"/>
            <a:ext cx="4072854" cy="878746"/>
            <a:chOff x="5521863" y="4973800"/>
            <a:chExt cx="4072854" cy="87874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892FD6A-F4D6-8325-3A01-3E30F7BF01EB}"/>
                </a:ext>
              </a:extLst>
            </p:cNvPr>
            <p:cNvGrpSpPr/>
            <p:nvPr/>
          </p:nvGrpSpPr>
          <p:grpSpPr>
            <a:xfrm flipH="1" flipV="1">
              <a:off x="5574437" y="4973800"/>
              <a:ext cx="4020280" cy="807989"/>
              <a:chOff x="100649" y="-2"/>
              <a:chExt cx="12091341" cy="836618"/>
            </a:xfrm>
          </p:grpSpPr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E02802FC-682D-8CBF-B702-7CBE7F4428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689120" y="-4751855"/>
                <a:ext cx="0" cy="11176942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DEB868C4-E8A1-DF14-15C0-F133BE96D9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0"/>
                <a:ext cx="914400" cy="836613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B3413E6-7CEC-0D77-356B-DB13D7CF4E3A}"/>
                </a:ext>
              </a:extLst>
            </p:cNvPr>
            <p:cNvSpPr/>
            <p:nvPr/>
          </p:nvSpPr>
          <p:spPr>
            <a:xfrm>
              <a:off x="5521863" y="5761490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3" name="Chevron 12">
            <a:extLst>
              <a:ext uri="{FF2B5EF4-FFF2-40B4-BE49-F238E27FC236}">
                <a16:creationId xmlns:a16="http://schemas.microsoft.com/office/drawing/2014/main" id="{873A788A-FDD0-E11A-142C-ED2EBC7B94EA}"/>
              </a:ext>
            </a:extLst>
          </p:cNvPr>
          <p:cNvSpPr/>
          <p:nvPr/>
        </p:nvSpPr>
        <p:spPr>
          <a:xfrm rot="10800000" flipH="1">
            <a:off x="733641" y="1238905"/>
            <a:ext cx="338848" cy="338848"/>
          </a:xfrm>
          <a:prstGeom prst="chevron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199B2D9-893B-4301-E408-68324BFB0E0E}"/>
              </a:ext>
            </a:extLst>
          </p:cNvPr>
          <p:cNvGrpSpPr/>
          <p:nvPr/>
        </p:nvGrpSpPr>
        <p:grpSpPr>
          <a:xfrm>
            <a:off x="1485301" y="1824809"/>
            <a:ext cx="2406212" cy="769441"/>
            <a:chOff x="864776" y="1668239"/>
            <a:chExt cx="2406212" cy="769441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A406056-B174-290C-5064-88FAF1B1019C}"/>
                </a:ext>
              </a:extLst>
            </p:cNvPr>
            <p:cNvSpPr txBox="1"/>
            <p:nvPr/>
          </p:nvSpPr>
          <p:spPr>
            <a:xfrm>
              <a:off x="864776" y="1668239"/>
              <a:ext cx="9923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4400" spc="100" dirty="0">
                  <a:ln w="9525">
                    <a:noFill/>
                  </a:ln>
                  <a:solidFill>
                    <a:schemeClr val="tx2"/>
                  </a:solidFill>
                  <a:latin typeface="Impact" panose="020B0806030902050204" pitchFamily="34" charset="0"/>
                </a:rPr>
                <a:t>01</a:t>
              </a:r>
              <a:endParaRPr lang="en-GB" sz="4400" spc="100" dirty="0">
                <a:ln w="9525">
                  <a:noFill/>
                </a:ln>
                <a:solidFill>
                  <a:schemeClr val="tx2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2043ABC-CAF3-43C7-5256-B98E12E53667}"/>
                </a:ext>
              </a:extLst>
            </p:cNvPr>
            <p:cNvGrpSpPr/>
            <p:nvPr/>
          </p:nvGrpSpPr>
          <p:grpSpPr>
            <a:xfrm>
              <a:off x="1717881" y="1909246"/>
              <a:ext cx="1553107" cy="276999"/>
              <a:chOff x="944209" y="2091186"/>
              <a:chExt cx="1553107" cy="276999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EE3EEEA7-4588-8041-CE68-0B62C408C4D6}"/>
                  </a:ext>
                </a:extLst>
              </p:cNvPr>
              <p:cNvSpPr/>
              <p:nvPr/>
            </p:nvSpPr>
            <p:spPr>
              <a:xfrm>
                <a:off x="944209" y="2155432"/>
                <a:ext cx="138500" cy="138500"/>
              </a:xfrm>
              <a:prstGeom prst="chevron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2D87151-F61E-A82B-7AE7-BE1270417029}"/>
                  </a:ext>
                </a:extLst>
              </p:cNvPr>
              <p:cNvSpPr txBox="1"/>
              <p:nvPr/>
            </p:nvSpPr>
            <p:spPr>
              <a:xfrm>
                <a:off x="1038561" y="2091186"/>
                <a:ext cx="145875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EQUIPE</a:t>
                </a:r>
              </a:p>
            </p:txBody>
          </p:sp>
        </p:grp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A0CEC311-D16D-5C77-5F42-2809DFA52F66}"/>
              </a:ext>
            </a:extLst>
          </p:cNvPr>
          <p:cNvSpPr txBox="1"/>
          <p:nvPr/>
        </p:nvSpPr>
        <p:spPr>
          <a:xfrm>
            <a:off x="1044136" y="1066606"/>
            <a:ext cx="2592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600" dirty="0">
                <a:solidFill>
                  <a:schemeClr val="bg2"/>
                </a:solidFill>
                <a:latin typeface="Impact" panose="020B0806030902050204" pitchFamily="34" charset="0"/>
              </a:rPr>
              <a:t>Couverture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A067F9E-09CA-9DE4-F28A-ED04C612349B}"/>
              </a:ext>
            </a:extLst>
          </p:cNvPr>
          <p:cNvGrpSpPr/>
          <p:nvPr/>
        </p:nvGrpSpPr>
        <p:grpSpPr>
          <a:xfrm>
            <a:off x="1485301" y="2678576"/>
            <a:ext cx="2788977" cy="769441"/>
            <a:chOff x="864776" y="1668239"/>
            <a:chExt cx="2788977" cy="769441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1A5A853-6A53-25F0-59ED-AB56A829E759}"/>
                </a:ext>
              </a:extLst>
            </p:cNvPr>
            <p:cNvSpPr txBox="1"/>
            <p:nvPr/>
          </p:nvSpPr>
          <p:spPr>
            <a:xfrm>
              <a:off x="864776" y="1668239"/>
              <a:ext cx="9923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4400" spc="100" dirty="0">
                  <a:ln w="9525">
                    <a:noFill/>
                  </a:ln>
                  <a:solidFill>
                    <a:schemeClr val="tx2"/>
                  </a:solidFill>
                  <a:latin typeface="Impact" panose="020B0806030902050204" pitchFamily="34" charset="0"/>
                </a:rPr>
                <a:t>02</a:t>
              </a:r>
              <a:endParaRPr lang="en-GB" sz="4400" spc="100" dirty="0">
                <a:ln w="9525">
                  <a:noFill/>
                </a:ln>
                <a:solidFill>
                  <a:schemeClr val="tx2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E859584-E26D-4B73-7F8F-DA6A2FDA5AF2}"/>
                </a:ext>
              </a:extLst>
            </p:cNvPr>
            <p:cNvGrpSpPr/>
            <p:nvPr/>
          </p:nvGrpSpPr>
          <p:grpSpPr>
            <a:xfrm>
              <a:off x="1717881" y="1808906"/>
              <a:ext cx="1935872" cy="461665"/>
              <a:chOff x="944209" y="1990846"/>
              <a:chExt cx="1935872" cy="461665"/>
            </a:xfrm>
          </p:grpSpPr>
          <p:sp>
            <p:nvSpPr>
              <p:cNvPr id="25" name="Chevron 24">
                <a:extLst>
                  <a:ext uri="{FF2B5EF4-FFF2-40B4-BE49-F238E27FC236}">
                    <a16:creationId xmlns:a16="http://schemas.microsoft.com/office/drawing/2014/main" id="{914CF2F2-1F93-8F30-5992-5303BE1C135F}"/>
                  </a:ext>
                </a:extLst>
              </p:cNvPr>
              <p:cNvSpPr/>
              <p:nvPr/>
            </p:nvSpPr>
            <p:spPr>
              <a:xfrm>
                <a:off x="944209" y="2155432"/>
                <a:ext cx="138500" cy="138500"/>
              </a:xfrm>
              <a:prstGeom prst="chevron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E1C311B-A867-C453-AD48-64E8CFD33165}"/>
                  </a:ext>
                </a:extLst>
              </p:cNvPr>
              <p:cNvSpPr txBox="1"/>
              <p:nvPr/>
            </p:nvSpPr>
            <p:spPr>
              <a:xfrm>
                <a:off x="1038560" y="1990846"/>
                <a:ext cx="18415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PERSONA &amp; PROBLÈME IDENTIFIÉ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C97A1937-0F5D-666C-59DD-954C3DFA8A5D}"/>
              </a:ext>
            </a:extLst>
          </p:cNvPr>
          <p:cNvGrpSpPr/>
          <p:nvPr/>
        </p:nvGrpSpPr>
        <p:grpSpPr>
          <a:xfrm>
            <a:off x="1485301" y="3532343"/>
            <a:ext cx="2406212" cy="769441"/>
            <a:chOff x="864776" y="1668239"/>
            <a:chExt cx="2406212" cy="769441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2500D1C-DC01-9B42-860F-181909447A20}"/>
                </a:ext>
              </a:extLst>
            </p:cNvPr>
            <p:cNvSpPr txBox="1"/>
            <p:nvPr/>
          </p:nvSpPr>
          <p:spPr>
            <a:xfrm>
              <a:off x="864776" y="1668239"/>
              <a:ext cx="9923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4400" spc="100" dirty="0">
                  <a:ln w="9525">
                    <a:noFill/>
                  </a:ln>
                  <a:solidFill>
                    <a:schemeClr val="tx2"/>
                  </a:solidFill>
                  <a:latin typeface="Impact" panose="020B0806030902050204" pitchFamily="34" charset="0"/>
                </a:rPr>
                <a:t>03</a:t>
              </a:r>
              <a:endParaRPr lang="en-GB" sz="4400" spc="100" dirty="0">
                <a:ln w="9525">
                  <a:noFill/>
                </a:ln>
                <a:solidFill>
                  <a:schemeClr val="tx2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4DF8015B-EAF8-68CB-54CF-C4F63429D5E4}"/>
                </a:ext>
              </a:extLst>
            </p:cNvPr>
            <p:cNvGrpSpPr/>
            <p:nvPr/>
          </p:nvGrpSpPr>
          <p:grpSpPr>
            <a:xfrm>
              <a:off x="1717881" y="1816600"/>
              <a:ext cx="1553107" cy="461665"/>
              <a:chOff x="944209" y="1998540"/>
              <a:chExt cx="1553107" cy="461665"/>
            </a:xfrm>
          </p:grpSpPr>
          <p:sp>
            <p:nvSpPr>
              <p:cNvPr id="30" name="Chevron 29">
                <a:extLst>
                  <a:ext uri="{FF2B5EF4-FFF2-40B4-BE49-F238E27FC236}">
                    <a16:creationId xmlns:a16="http://schemas.microsoft.com/office/drawing/2014/main" id="{62F825FC-781C-1644-E23A-C6169CFB12AF}"/>
                  </a:ext>
                </a:extLst>
              </p:cNvPr>
              <p:cNvSpPr/>
              <p:nvPr/>
            </p:nvSpPr>
            <p:spPr>
              <a:xfrm>
                <a:off x="944209" y="2155432"/>
                <a:ext cx="138500" cy="138500"/>
              </a:xfrm>
              <a:prstGeom prst="chevron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990E6EE-C565-22BA-5912-4114F0785915}"/>
                  </a:ext>
                </a:extLst>
              </p:cNvPr>
              <p:cNvSpPr txBox="1"/>
              <p:nvPr/>
            </p:nvSpPr>
            <p:spPr>
              <a:xfrm>
                <a:off x="1038561" y="1998540"/>
                <a:ext cx="14587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CHIFFRES CLÉS DU MARCHÉ</a:t>
                </a:r>
              </a:p>
            </p:txBody>
          </p:sp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7B4322AC-9A1D-F382-C77A-8E340713ADF4}"/>
              </a:ext>
            </a:extLst>
          </p:cNvPr>
          <p:cNvGrpSpPr/>
          <p:nvPr/>
        </p:nvGrpSpPr>
        <p:grpSpPr>
          <a:xfrm>
            <a:off x="1485301" y="4386110"/>
            <a:ext cx="2406212" cy="769441"/>
            <a:chOff x="864776" y="1668239"/>
            <a:chExt cx="2406212" cy="769441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AB6D93F-4C97-D55A-E99C-6A1C34266038}"/>
                </a:ext>
              </a:extLst>
            </p:cNvPr>
            <p:cNvSpPr txBox="1"/>
            <p:nvPr/>
          </p:nvSpPr>
          <p:spPr>
            <a:xfrm>
              <a:off x="864776" y="1668239"/>
              <a:ext cx="9923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4400" spc="100" dirty="0">
                  <a:ln w="9525">
                    <a:noFill/>
                  </a:ln>
                  <a:solidFill>
                    <a:schemeClr val="tx2"/>
                  </a:solidFill>
                  <a:latin typeface="Impact" panose="020B0806030902050204" pitchFamily="34" charset="0"/>
                </a:rPr>
                <a:t>04</a:t>
              </a:r>
              <a:endParaRPr lang="en-GB" sz="4400" spc="100" dirty="0">
                <a:ln w="9525">
                  <a:noFill/>
                </a:ln>
                <a:solidFill>
                  <a:schemeClr val="tx2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3B208FA9-9669-8E27-67CA-394F1209DD45}"/>
                </a:ext>
              </a:extLst>
            </p:cNvPr>
            <p:cNvGrpSpPr/>
            <p:nvPr/>
          </p:nvGrpSpPr>
          <p:grpSpPr>
            <a:xfrm>
              <a:off x="1717881" y="1909246"/>
              <a:ext cx="1553107" cy="276999"/>
              <a:chOff x="944209" y="2091186"/>
              <a:chExt cx="1553107" cy="276999"/>
            </a:xfrm>
          </p:grpSpPr>
          <p:sp>
            <p:nvSpPr>
              <p:cNvPr id="35" name="Chevron 34">
                <a:extLst>
                  <a:ext uri="{FF2B5EF4-FFF2-40B4-BE49-F238E27FC236}">
                    <a16:creationId xmlns:a16="http://schemas.microsoft.com/office/drawing/2014/main" id="{4DC1FA89-0D36-3DA2-2343-1CFF2DCFEE67}"/>
                  </a:ext>
                </a:extLst>
              </p:cNvPr>
              <p:cNvSpPr/>
              <p:nvPr/>
            </p:nvSpPr>
            <p:spPr>
              <a:xfrm>
                <a:off x="944209" y="2155432"/>
                <a:ext cx="138500" cy="138500"/>
              </a:xfrm>
              <a:prstGeom prst="chevron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D3F5852-4A39-B506-C8E8-B0601E6C35BF}"/>
                  </a:ext>
                </a:extLst>
              </p:cNvPr>
              <p:cNvSpPr txBox="1"/>
              <p:nvPr/>
            </p:nvSpPr>
            <p:spPr>
              <a:xfrm>
                <a:off x="1038561" y="2091186"/>
                <a:ext cx="145875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CONCURRENTS</a:t>
                </a:r>
              </a:p>
            </p:txBody>
          </p:sp>
        </p:grp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243B52C3-A172-7813-3AF3-2718E397CED1}"/>
              </a:ext>
            </a:extLst>
          </p:cNvPr>
          <p:cNvGrpSpPr/>
          <p:nvPr/>
        </p:nvGrpSpPr>
        <p:grpSpPr>
          <a:xfrm>
            <a:off x="4823928" y="1827658"/>
            <a:ext cx="2406212" cy="769441"/>
            <a:chOff x="864776" y="1668239"/>
            <a:chExt cx="2406212" cy="769441"/>
          </a:xfrm>
        </p:grpSpPr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BF57848C-39EA-FC86-8836-9965198F8C75}"/>
                </a:ext>
              </a:extLst>
            </p:cNvPr>
            <p:cNvSpPr txBox="1"/>
            <p:nvPr/>
          </p:nvSpPr>
          <p:spPr>
            <a:xfrm>
              <a:off x="864776" y="1668239"/>
              <a:ext cx="9923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4400" spc="100" dirty="0">
                  <a:ln w="9525">
                    <a:noFill/>
                  </a:ln>
                  <a:solidFill>
                    <a:schemeClr val="tx2"/>
                  </a:solidFill>
                  <a:latin typeface="Impact" panose="020B0806030902050204" pitchFamily="34" charset="0"/>
                </a:rPr>
                <a:t>05</a:t>
              </a:r>
              <a:endParaRPr lang="en-GB" sz="4400" spc="100" dirty="0">
                <a:ln w="9525">
                  <a:noFill/>
                </a:ln>
                <a:solidFill>
                  <a:schemeClr val="tx2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7F1B409E-9662-4C5B-1EC8-F6B4A570E5F3}"/>
                </a:ext>
              </a:extLst>
            </p:cNvPr>
            <p:cNvGrpSpPr/>
            <p:nvPr/>
          </p:nvGrpSpPr>
          <p:grpSpPr>
            <a:xfrm>
              <a:off x="1717881" y="1909246"/>
              <a:ext cx="1553107" cy="276999"/>
              <a:chOff x="944209" y="2091186"/>
              <a:chExt cx="1553107" cy="276999"/>
            </a:xfrm>
          </p:grpSpPr>
          <p:sp>
            <p:nvSpPr>
              <p:cNvPr id="97" name="Chevron 96">
                <a:extLst>
                  <a:ext uri="{FF2B5EF4-FFF2-40B4-BE49-F238E27FC236}">
                    <a16:creationId xmlns:a16="http://schemas.microsoft.com/office/drawing/2014/main" id="{A34EE2ED-B1CB-22D1-EDA0-5FF68069010C}"/>
                  </a:ext>
                </a:extLst>
              </p:cNvPr>
              <p:cNvSpPr/>
              <p:nvPr/>
            </p:nvSpPr>
            <p:spPr>
              <a:xfrm>
                <a:off x="944209" y="2155432"/>
                <a:ext cx="138500" cy="138500"/>
              </a:xfrm>
              <a:prstGeom prst="chevron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49A0C330-BECE-8FDE-31D0-F2B381754A38}"/>
                  </a:ext>
                </a:extLst>
              </p:cNvPr>
              <p:cNvSpPr txBox="1"/>
              <p:nvPr/>
            </p:nvSpPr>
            <p:spPr>
              <a:xfrm>
                <a:off x="1038561" y="2091186"/>
                <a:ext cx="145875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SOLUTION</a:t>
                </a:r>
              </a:p>
            </p:txBody>
          </p:sp>
        </p:grp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DC95D92E-8122-84CD-853A-F3BC4CEBC7B8}"/>
              </a:ext>
            </a:extLst>
          </p:cNvPr>
          <p:cNvGrpSpPr/>
          <p:nvPr/>
        </p:nvGrpSpPr>
        <p:grpSpPr>
          <a:xfrm>
            <a:off x="4823928" y="2681425"/>
            <a:ext cx="2555071" cy="769441"/>
            <a:chOff x="864776" y="1668239"/>
            <a:chExt cx="2555071" cy="769441"/>
          </a:xfrm>
        </p:grpSpPr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96CCCD00-3C10-AA41-CE89-D23816F05ED9}"/>
                </a:ext>
              </a:extLst>
            </p:cNvPr>
            <p:cNvSpPr txBox="1"/>
            <p:nvPr/>
          </p:nvSpPr>
          <p:spPr>
            <a:xfrm>
              <a:off x="864776" y="1668239"/>
              <a:ext cx="9923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4400" spc="100" dirty="0">
                  <a:ln w="9525">
                    <a:noFill/>
                  </a:ln>
                  <a:solidFill>
                    <a:schemeClr val="tx2"/>
                  </a:solidFill>
                  <a:latin typeface="Impact" panose="020B0806030902050204" pitchFamily="34" charset="0"/>
                </a:rPr>
                <a:t>06</a:t>
              </a:r>
              <a:endParaRPr lang="en-GB" sz="4400" spc="100" dirty="0">
                <a:ln w="9525">
                  <a:noFill/>
                </a:ln>
                <a:solidFill>
                  <a:schemeClr val="tx2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6BEE0EB6-AB92-76CD-3B14-FAAA4DFA6609}"/>
                </a:ext>
              </a:extLst>
            </p:cNvPr>
            <p:cNvGrpSpPr/>
            <p:nvPr/>
          </p:nvGrpSpPr>
          <p:grpSpPr>
            <a:xfrm>
              <a:off x="1717881" y="1909246"/>
              <a:ext cx="1701966" cy="276999"/>
              <a:chOff x="944209" y="2091186"/>
              <a:chExt cx="1701966" cy="276999"/>
            </a:xfrm>
          </p:grpSpPr>
          <p:sp>
            <p:nvSpPr>
              <p:cNvPr id="102" name="Chevron 101">
                <a:extLst>
                  <a:ext uri="{FF2B5EF4-FFF2-40B4-BE49-F238E27FC236}">
                    <a16:creationId xmlns:a16="http://schemas.microsoft.com/office/drawing/2014/main" id="{7D8D4784-18CD-DB8F-96FC-5623E49D462C}"/>
                  </a:ext>
                </a:extLst>
              </p:cNvPr>
              <p:cNvSpPr/>
              <p:nvPr/>
            </p:nvSpPr>
            <p:spPr>
              <a:xfrm>
                <a:off x="944209" y="2155432"/>
                <a:ext cx="138500" cy="138500"/>
              </a:xfrm>
              <a:prstGeom prst="chevron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C6943A5A-9CD1-84FB-1846-1BAD945D1D46}"/>
                  </a:ext>
                </a:extLst>
              </p:cNvPr>
              <p:cNvSpPr txBox="1"/>
              <p:nvPr/>
            </p:nvSpPr>
            <p:spPr>
              <a:xfrm>
                <a:off x="1038561" y="2091186"/>
                <a:ext cx="160761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BUSINESS MODEL</a:t>
                </a:r>
              </a:p>
            </p:txBody>
          </p:sp>
        </p:grp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836368D9-166C-74DE-1A48-2CD5788B8957}"/>
              </a:ext>
            </a:extLst>
          </p:cNvPr>
          <p:cNvGrpSpPr/>
          <p:nvPr/>
        </p:nvGrpSpPr>
        <p:grpSpPr>
          <a:xfrm>
            <a:off x="4823928" y="3535192"/>
            <a:ext cx="2406212" cy="769441"/>
            <a:chOff x="864776" y="1668239"/>
            <a:chExt cx="2406212" cy="769441"/>
          </a:xfrm>
        </p:grpSpPr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42CBFE2C-5AB1-027A-3032-85F6E21987D1}"/>
                </a:ext>
              </a:extLst>
            </p:cNvPr>
            <p:cNvSpPr txBox="1"/>
            <p:nvPr/>
          </p:nvSpPr>
          <p:spPr>
            <a:xfrm>
              <a:off x="864776" y="1668239"/>
              <a:ext cx="9923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4400" spc="100" dirty="0">
                  <a:ln w="9525">
                    <a:noFill/>
                  </a:ln>
                  <a:solidFill>
                    <a:schemeClr val="tx2"/>
                  </a:solidFill>
                  <a:latin typeface="Impact" panose="020B0806030902050204" pitchFamily="34" charset="0"/>
                </a:rPr>
                <a:t>07</a:t>
              </a:r>
              <a:endParaRPr lang="en-GB" sz="4400" spc="100" dirty="0">
                <a:ln w="9525">
                  <a:noFill/>
                </a:ln>
                <a:solidFill>
                  <a:schemeClr val="tx2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5A25D400-2BB6-821D-BA9E-97C4D4D15801}"/>
                </a:ext>
              </a:extLst>
            </p:cNvPr>
            <p:cNvGrpSpPr/>
            <p:nvPr/>
          </p:nvGrpSpPr>
          <p:grpSpPr>
            <a:xfrm>
              <a:off x="1717881" y="1726944"/>
              <a:ext cx="1553107" cy="646331"/>
              <a:chOff x="944209" y="1908884"/>
              <a:chExt cx="1553107" cy="646331"/>
            </a:xfrm>
          </p:grpSpPr>
          <p:sp>
            <p:nvSpPr>
              <p:cNvPr id="107" name="Chevron 106">
                <a:extLst>
                  <a:ext uri="{FF2B5EF4-FFF2-40B4-BE49-F238E27FC236}">
                    <a16:creationId xmlns:a16="http://schemas.microsoft.com/office/drawing/2014/main" id="{75E1367E-DF41-EF25-594F-6C080F25460F}"/>
                  </a:ext>
                </a:extLst>
              </p:cNvPr>
              <p:cNvSpPr/>
              <p:nvPr/>
            </p:nvSpPr>
            <p:spPr>
              <a:xfrm>
                <a:off x="944209" y="2155432"/>
                <a:ext cx="138500" cy="138500"/>
              </a:xfrm>
              <a:prstGeom prst="chevron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4F4F93A1-FC88-FC22-13A2-C0FA3D3A64F9}"/>
                  </a:ext>
                </a:extLst>
              </p:cNvPr>
              <p:cNvSpPr txBox="1"/>
              <p:nvPr/>
            </p:nvSpPr>
            <p:spPr>
              <a:xfrm>
                <a:off x="1038561" y="1908884"/>
                <a:ext cx="145875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chemeClr val="tx2">
                        <a:lumMod val="75000"/>
                      </a:schemeClr>
                    </a:solidFill>
                  </a:rPr>
                  <a:t>PRÉVISIONS FINANCIÈRES &amp; PERSPECTIVES</a:t>
                </a:r>
              </a:p>
            </p:txBody>
          </p:sp>
        </p:grp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FCE50BD4-1D42-BD3C-6D78-4C21A6BAF255}"/>
              </a:ext>
            </a:extLst>
          </p:cNvPr>
          <p:cNvGrpSpPr/>
          <p:nvPr/>
        </p:nvGrpSpPr>
        <p:grpSpPr>
          <a:xfrm rot="16200000">
            <a:off x="2983545" y="3291175"/>
            <a:ext cx="4072854" cy="878746"/>
            <a:chOff x="5521863" y="4973800"/>
            <a:chExt cx="4072854" cy="878746"/>
          </a:xfrm>
        </p:grpSpPr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4DDD648F-292D-0A22-D242-785E658FA5F0}"/>
                </a:ext>
              </a:extLst>
            </p:cNvPr>
            <p:cNvGrpSpPr/>
            <p:nvPr/>
          </p:nvGrpSpPr>
          <p:grpSpPr>
            <a:xfrm flipH="1" flipV="1">
              <a:off x="5574437" y="4973800"/>
              <a:ext cx="4020280" cy="807989"/>
              <a:chOff x="100649" y="-2"/>
              <a:chExt cx="12091341" cy="836618"/>
            </a:xfrm>
          </p:grpSpPr>
          <p:cxnSp>
            <p:nvCxnSpPr>
              <p:cNvPr id="132" name="Connecteur droit 131">
                <a:extLst>
                  <a:ext uri="{FF2B5EF4-FFF2-40B4-BE49-F238E27FC236}">
                    <a16:creationId xmlns:a16="http://schemas.microsoft.com/office/drawing/2014/main" id="{976DDE49-8252-E14A-50EF-B0D6F6D2F0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689120" y="-4751855"/>
                <a:ext cx="0" cy="11176942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9DF0E2A5-4C9A-C814-0F03-4F07A2014E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77600" y="0"/>
                <a:ext cx="914400" cy="836613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9AAE54F6-C296-0F5A-74E7-8D447AE402DA}"/>
                </a:ext>
              </a:extLst>
            </p:cNvPr>
            <p:cNvSpPr/>
            <p:nvPr/>
          </p:nvSpPr>
          <p:spPr>
            <a:xfrm>
              <a:off x="5521863" y="5761490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247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630126-928A-D754-99D8-97E3FC1571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996CAE-C943-E469-B47B-4BC0EC620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320222"/>
            <a:ext cx="5368461" cy="2158882"/>
          </a:xfrm>
        </p:spPr>
        <p:txBody>
          <a:bodyPr/>
          <a:lstStyle/>
          <a:p>
            <a:r>
              <a:rPr lang="fr-FR" sz="6000" dirty="0"/>
              <a:t>ÉTAPES DE CONCEPTION</a:t>
            </a:r>
          </a:p>
        </p:txBody>
      </p:sp>
    </p:spTree>
    <p:extLst>
      <p:ext uri="{BB962C8B-B14F-4D97-AF65-F5344CB8AC3E}">
        <p14:creationId xmlns:p14="http://schemas.microsoft.com/office/powerpoint/2010/main" val="1110952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>
            <a:extLst>
              <a:ext uri="{FF2B5EF4-FFF2-40B4-BE49-F238E27FC236}">
                <a16:creationId xmlns:a16="http://schemas.microsoft.com/office/drawing/2014/main" id="{1B030863-E57B-AA6A-DFDA-3EDB0026BDAF}"/>
              </a:ext>
            </a:extLst>
          </p:cNvPr>
          <p:cNvGrpSpPr/>
          <p:nvPr/>
        </p:nvGrpSpPr>
        <p:grpSpPr>
          <a:xfrm>
            <a:off x="1" y="929204"/>
            <a:ext cx="12191999" cy="4885183"/>
            <a:chOff x="1" y="929204"/>
            <a:chExt cx="12191999" cy="48851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5E4BD7-5DC2-B1F5-B95A-5AEAE2341C77}"/>
                </a:ext>
              </a:extLst>
            </p:cNvPr>
            <p:cNvSpPr/>
            <p:nvPr/>
          </p:nvSpPr>
          <p:spPr>
            <a:xfrm>
              <a:off x="1" y="4644973"/>
              <a:ext cx="7277725" cy="116941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F487F0-F34A-2687-07CD-BDB9F3AB8CD6}"/>
                </a:ext>
              </a:extLst>
            </p:cNvPr>
            <p:cNvSpPr/>
            <p:nvPr/>
          </p:nvSpPr>
          <p:spPr>
            <a:xfrm>
              <a:off x="7277726" y="4644973"/>
              <a:ext cx="4914274" cy="116941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6E6C8078-94B8-5BF8-DE3B-D7B5C6511E82}"/>
                </a:ext>
              </a:extLst>
            </p:cNvPr>
            <p:cNvSpPr/>
            <p:nvPr/>
          </p:nvSpPr>
          <p:spPr>
            <a:xfrm rot="5400000">
              <a:off x="7233051" y="5001926"/>
              <a:ext cx="528383" cy="455509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315FD3CC-F3C4-5B60-CC0D-A18C72F9EF0B}"/>
                </a:ext>
              </a:extLst>
            </p:cNvPr>
            <p:cNvGrpSpPr/>
            <p:nvPr/>
          </p:nvGrpSpPr>
          <p:grpSpPr>
            <a:xfrm flipV="1">
              <a:off x="6349133" y="1063536"/>
              <a:ext cx="5842867" cy="415196"/>
              <a:chOff x="5521861" y="5437348"/>
              <a:chExt cx="5842867" cy="4151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0046710A-A1AF-06D3-F9BB-F32162A7B5DE}"/>
                  </a:ext>
                </a:extLst>
              </p:cNvPr>
              <p:cNvGrpSpPr/>
              <p:nvPr/>
            </p:nvGrpSpPr>
            <p:grpSpPr>
              <a:xfrm flipH="1" flipV="1">
                <a:off x="5574434" y="5437348"/>
                <a:ext cx="5790294" cy="344439"/>
                <a:chOff x="-5222815" y="0"/>
                <a:chExt cx="17414815" cy="356643"/>
              </a:xfrm>
            </p:grpSpPr>
            <p:cxnSp>
              <p:nvCxnSpPr>
                <p:cNvPr id="15" name="Connecteur droit 14">
                  <a:extLst>
                    <a:ext uri="{FF2B5EF4-FFF2-40B4-BE49-F238E27FC236}">
                      <a16:creationId xmlns:a16="http://schemas.microsoft.com/office/drawing/2014/main" id="{A20E4841-9FDD-6F3A-C341-2FA3DBA2F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22815" y="356642"/>
                  <a:ext cx="16899074" cy="0"/>
                </a:xfrm>
                <a:prstGeom prst="line">
                  <a:avLst/>
                </a:prstGeom>
                <a:ln w="15875">
                  <a:solidFill>
                    <a:schemeClr val="tx2">
                      <a:lumMod val="7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15">
                  <a:extLst>
                    <a:ext uri="{FF2B5EF4-FFF2-40B4-BE49-F238E27FC236}">
                      <a16:creationId xmlns:a16="http://schemas.microsoft.com/office/drawing/2014/main" id="{A94C12F7-EC63-96EA-E8EE-5D7B08668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76259" y="0"/>
                  <a:ext cx="515741" cy="356643"/>
                </a:xfrm>
                <a:prstGeom prst="line">
                  <a:avLst/>
                </a:prstGeom>
                <a:ln w="15875">
                  <a:solidFill>
                    <a:schemeClr val="tx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4083593A-561B-A1DF-BF9E-C5907430041F}"/>
                  </a:ext>
                </a:extLst>
              </p:cNvPr>
              <p:cNvSpPr/>
              <p:nvPr/>
            </p:nvSpPr>
            <p:spPr>
              <a:xfrm>
                <a:off x="5521861" y="5761488"/>
                <a:ext cx="91056" cy="9105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79F6F-2069-FB47-2AE2-01C495AA66CD}"/>
                </a:ext>
              </a:extLst>
            </p:cNvPr>
            <p:cNvSpPr txBox="1"/>
            <p:nvPr/>
          </p:nvSpPr>
          <p:spPr>
            <a:xfrm>
              <a:off x="6688812" y="929204"/>
              <a:ext cx="39791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tx2">
                      <a:lumMod val="75000"/>
                    </a:schemeClr>
                  </a:solidFill>
                </a:rPr>
                <a:t>Mes messages </a:t>
              </a:r>
              <a:r>
                <a:rPr lang="fr-FR" sz="1600" b="1" dirty="0">
                  <a:solidFill>
                    <a:schemeClr val="bg2"/>
                  </a:solidFill>
                </a:rPr>
                <a:t>à délivrer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4A291A7-807C-578A-D919-0AEF23B6A51B}"/>
                </a:ext>
              </a:extLst>
            </p:cNvPr>
            <p:cNvSpPr txBox="1"/>
            <p:nvPr/>
          </p:nvSpPr>
          <p:spPr>
            <a:xfrm>
              <a:off x="326955" y="4356532"/>
              <a:ext cx="47469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dirty="0">
                  <a:solidFill>
                    <a:schemeClr val="tx2">
                      <a:lumMod val="75000"/>
                    </a:schemeClr>
                  </a:solidFill>
                </a:rPr>
                <a:t>MA POSTURE</a:t>
              </a:r>
              <a:endParaRPr lang="fr-FR" sz="1200" spc="1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957FEF2-0113-3B55-0D34-E23CC373A4CA}"/>
                </a:ext>
              </a:extLst>
            </p:cNvPr>
            <p:cNvSpPr txBox="1"/>
            <p:nvPr/>
          </p:nvSpPr>
          <p:spPr>
            <a:xfrm>
              <a:off x="6802588" y="1877371"/>
              <a:ext cx="371691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Dites bonjour, 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présentez-vous très brièvement, 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rappelez pourquoi </a:t>
              </a:r>
              <a:r>
                <a:rPr lang="fr-FR" sz="1200" b="1" dirty="0">
                  <a:solidFill>
                    <a:schemeClr val="bg2"/>
                  </a:solidFill>
                </a:rPr>
                <a:t>vous êtes là </a:t>
              </a:r>
              <a:br>
                <a:rPr lang="fr-FR" sz="1200" dirty="0">
                  <a:solidFill>
                    <a:schemeClr val="bg2"/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devant cet auditoire.</a:t>
              </a:r>
            </a:p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Annoncez votre projet en une phrase.</a:t>
              </a:r>
              <a:b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</a:br>
              <a:endParaRPr lang="fr-FR" sz="1200" dirty="0">
                <a:solidFill>
                  <a:schemeClr val="tx2">
                    <a:lumMod val="75000"/>
                  </a:schemeClr>
                </a:solidFill>
              </a:endParaRPr>
            </a:p>
            <a:p>
              <a:r>
                <a:rPr lang="fr-FR" sz="1600" b="1" dirty="0">
                  <a:solidFill>
                    <a:schemeClr val="tx2">
                      <a:lumMod val="75000"/>
                    </a:schemeClr>
                  </a:solidFill>
                </a:rPr>
                <a:t>A vous de jouer !</a:t>
              </a:r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A64CAB5-A4CE-3AFA-61F5-5B4B06A80790}"/>
                </a:ext>
              </a:extLst>
            </p:cNvPr>
            <p:cNvGrpSpPr/>
            <p:nvPr/>
          </p:nvGrpSpPr>
          <p:grpSpPr>
            <a:xfrm>
              <a:off x="372343" y="5003534"/>
              <a:ext cx="6194899" cy="492443"/>
              <a:chOff x="1025150" y="5094449"/>
              <a:chExt cx="6194899" cy="492443"/>
            </a:xfrm>
          </p:grpSpPr>
          <p:sp>
            <p:nvSpPr>
              <p:cNvPr id="22" name="Chevron 21">
                <a:extLst>
                  <a:ext uri="{FF2B5EF4-FFF2-40B4-BE49-F238E27FC236}">
                    <a16:creationId xmlns:a16="http://schemas.microsoft.com/office/drawing/2014/main" id="{1A76C746-4D95-AB9C-BDCB-28E2AEE5F2D0}"/>
                  </a:ext>
                </a:extLst>
              </p:cNvPr>
              <p:cNvSpPr/>
              <p:nvPr/>
            </p:nvSpPr>
            <p:spPr>
              <a:xfrm>
                <a:off x="1288900" y="5190929"/>
                <a:ext cx="338848" cy="338848"/>
              </a:xfrm>
              <a:prstGeom prst="chevron">
                <a:avLst/>
              </a:prstGeom>
              <a:solidFill>
                <a:schemeClr val="bg1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D030DC2-ADA1-F326-BB34-748E9CDCFFCF}"/>
                  </a:ext>
                </a:extLst>
              </p:cNvPr>
              <p:cNvSpPr txBox="1"/>
              <p:nvPr/>
            </p:nvSpPr>
            <p:spPr>
              <a:xfrm>
                <a:off x="1659959" y="5094449"/>
                <a:ext cx="556009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>
                    <a:solidFill>
                      <a:schemeClr val="tx1"/>
                    </a:solidFill>
                  </a:rPr>
                  <a:t>Rappelez-vous : </a:t>
                </a:r>
                <a:br>
                  <a:rPr lang="fr-FR" b="1" dirty="0">
                    <a:solidFill>
                      <a:schemeClr val="tx1"/>
                    </a:solidFill>
                  </a:rPr>
                </a:br>
                <a:r>
                  <a:rPr lang="fr-FR" sz="1200" dirty="0">
                    <a:solidFill>
                      <a:schemeClr val="tx1"/>
                    </a:solidFill>
                  </a:rPr>
                  <a:t>« On n’a qu’une seule chance de faire une première bonne impression »</a:t>
                </a:r>
                <a:endParaRPr lang="fr-FR" sz="12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Chevron 23">
                <a:extLst>
                  <a:ext uri="{FF2B5EF4-FFF2-40B4-BE49-F238E27FC236}">
                    <a16:creationId xmlns:a16="http://schemas.microsoft.com/office/drawing/2014/main" id="{4FD2F934-17D9-522D-3EAD-8D5C40086F9B}"/>
                  </a:ext>
                </a:extLst>
              </p:cNvPr>
              <p:cNvSpPr/>
              <p:nvPr/>
            </p:nvSpPr>
            <p:spPr>
              <a:xfrm>
                <a:off x="1025150" y="5190929"/>
                <a:ext cx="338848" cy="338848"/>
              </a:xfrm>
              <a:prstGeom prst="chevron">
                <a:avLst/>
              </a:prstGeom>
              <a:solidFill>
                <a:schemeClr val="bg1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20890BE-970D-8F12-56B3-910858765168}"/>
                </a:ext>
              </a:extLst>
            </p:cNvPr>
            <p:cNvSpPr txBox="1"/>
            <p:nvPr/>
          </p:nvSpPr>
          <p:spPr>
            <a:xfrm>
              <a:off x="8427244" y="4904657"/>
              <a:ext cx="34378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Affichez fièrement votre </a:t>
              </a: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identité visuelle : </a:t>
              </a:r>
              <a:b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logo, typographie, couleurs ou encore pictogrammes et icônes. </a:t>
              </a:r>
            </a:p>
            <a:p>
              <a:pPr algn="r"/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Pensez à votre slogan/</a:t>
              </a:r>
              <a:r>
                <a:rPr lang="fr-FR" sz="1200" b="1" dirty="0" err="1">
                  <a:solidFill>
                    <a:schemeClr val="tx2">
                      <a:lumMod val="75000"/>
                    </a:schemeClr>
                  </a:solidFill>
                </a:rPr>
                <a:t>baseline</a:t>
              </a:r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 ! 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80DE8DE-BB8A-3877-713B-CC1E0426F8F3}"/>
                </a:ext>
              </a:extLst>
            </p:cNvPr>
            <p:cNvSpPr txBox="1"/>
            <p:nvPr/>
          </p:nvSpPr>
          <p:spPr>
            <a:xfrm>
              <a:off x="7118138" y="4356532"/>
              <a:ext cx="47469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800" b="1" dirty="0">
                  <a:solidFill>
                    <a:schemeClr val="tx2">
                      <a:lumMod val="75000"/>
                    </a:schemeClr>
                  </a:solidFill>
                </a:rPr>
                <a:t>MA SLIDE</a:t>
              </a:r>
              <a:endParaRPr lang="fr-FR" sz="1200" spc="1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Couverture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8</a:t>
            </a:fld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23178C-B99F-6732-5EAA-867F0536F38D}"/>
              </a:ext>
            </a:extLst>
          </p:cNvPr>
          <p:cNvSpPr/>
          <p:nvPr/>
        </p:nvSpPr>
        <p:spPr>
          <a:xfrm>
            <a:off x="735416" y="1043614"/>
            <a:ext cx="5373781" cy="2965834"/>
          </a:xfrm>
          <a:prstGeom prst="rect">
            <a:avLst/>
          </a:prstGeom>
          <a:blipFill>
            <a:blip r:embed="rId3"/>
            <a:srcRect/>
            <a:stretch>
              <a:fillRect t="-959" b="-959"/>
            </a:stretch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0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C1950-0AC3-2BCC-EB1B-F809A588FF1B}"/>
              </a:ext>
            </a:extLst>
          </p:cNvPr>
          <p:cNvSpPr/>
          <p:nvPr/>
        </p:nvSpPr>
        <p:spPr>
          <a:xfrm>
            <a:off x="1" y="4644973"/>
            <a:ext cx="7277725" cy="1169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7B52F-5359-E0DF-950B-1D963F29869E}"/>
              </a:ext>
            </a:extLst>
          </p:cNvPr>
          <p:cNvSpPr/>
          <p:nvPr/>
        </p:nvSpPr>
        <p:spPr>
          <a:xfrm>
            <a:off x="7277726" y="4644973"/>
            <a:ext cx="4914274" cy="11694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7667874-1B0A-D0D5-0BA6-23C4B4E7A5F3}"/>
              </a:ext>
            </a:extLst>
          </p:cNvPr>
          <p:cNvGrpSpPr/>
          <p:nvPr/>
        </p:nvGrpSpPr>
        <p:grpSpPr>
          <a:xfrm>
            <a:off x="220839" y="4257354"/>
            <a:ext cx="1034797" cy="1034794"/>
            <a:chOff x="5494070" y="2551665"/>
            <a:chExt cx="1384762" cy="1384758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CCD5E3A6-E1E4-1B70-E1B5-B1C3EDA873CB}"/>
                </a:ext>
              </a:extLst>
            </p:cNvPr>
            <p:cNvSpPr/>
            <p:nvPr/>
          </p:nvSpPr>
          <p:spPr>
            <a:xfrm>
              <a:off x="5494070" y="2551665"/>
              <a:ext cx="1384762" cy="1384758"/>
            </a:xfrm>
            <a:prstGeom prst="ellipse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C78D70D-0CA5-08EE-0A79-C23176D00E4F}"/>
                </a:ext>
              </a:extLst>
            </p:cNvPr>
            <p:cNvSpPr/>
            <p:nvPr/>
          </p:nvSpPr>
          <p:spPr>
            <a:xfrm>
              <a:off x="5636074" y="2693672"/>
              <a:ext cx="1100752" cy="110074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Triangle 11">
            <a:extLst>
              <a:ext uri="{FF2B5EF4-FFF2-40B4-BE49-F238E27FC236}">
                <a16:creationId xmlns:a16="http://schemas.microsoft.com/office/drawing/2014/main" id="{7748706F-E54C-5C4B-4725-247536631012}"/>
              </a:ext>
            </a:extLst>
          </p:cNvPr>
          <p:cNvSpPr/>
          <p:nvPr/>
        </p:nvSpPr>
        <p:spPr>
          <a:xfrm rot="5400000">
            <a:off x="7233051" y="5001926"/>
            <a:ext cx="528383" cy="45550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A6EB925-DA18-4C49-9B97-95AA90A3A0DF}"/>
              </a:ext>
            </a:extLst>
          </p:cNvPr>
          <p:cNvGrpSpPr/>
          <p:nvPr/>
        </p:nvGrpSpPr>
        <p:grpSpPr>
          <a:xfrm flipV="1">
            <a:off x="6349133" y="1063536"/>
            <a:ext cx="5842867" cy="415196"/>
            <a:chOff x="5521861" y="5437348"/>
            <a:chExt cx="5842867" cy="41519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2BB5DBD-B6C3-0EBA-9E79-34B79E778CAC}"/>
                </a:ext>
              </a:extLst>
            </p:cNvPr>
            <p:cNvGrpSpPr/>
            <p:nvPr/>
          </p:nvGrpSpPr>
          <p:grpSpPr>
            <a:xfrm flipH="1" flipV="1">
              <a:off x="5574434" y="5437348"/>
              <a:ext cx="5790294" cy="344439"/>
              <a:chOff x="-5222815" y="0"/>
              <a:chExt cx="17414815" cy="356643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1665C89B-4877-16BD-EAA5-8FB615337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222815" y="356642"/>
                <a:ext cx="16899074" cy="0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79824AD1-AC3B-E29B-3539-A596F0F97B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259" y="0"/>
                <a:ext cx="515741" cy="356643"/>
              </a:xfrm>
              <a:prstGeom prst="line">
                <a:avLst/>
              </a:prstGeom>
              <a:ln w="158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AFB49A8-22AC-B123-8ACF-31CA418A6632}"/>
                </a:ext>
              </a:extLst>
            </p:cNvPr>
            <p:cNvSpPr/>
            <p:nvPr/>
          </p:nvSpPr>
          <p:spPr>
            <a:xfrm>
              <a:off x="5521861" y="5761488"/>
              <a:ext cx="91056" cy="910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66B46529-ADE8-0BF1-3439-B2B239482F54}"/>
              </a:ext>
            </a:extLst>
          </p:cNvPr>
          <p:cNvSpPr txBox="1"/>
          <p:nvPr/>
        </p:nvSpPr>
        <p:spPr>
          <a:xfrm>
            <a:off x="6688812" y="929204"/>
            <a:ext cx="3979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2">
                    <a:lumMod val="75000"/>
                  </a:schemeClr>
                </a:solidFill>
              </a:rPr>
              <a:t>Mes messages </a:t>
            </a:r>
            <a:r>
              <a:rPr lang="fr-FR" sz="1600" b="1" dirty="0">
                <a:solidFill>
                  <a:schemeClr val="bg2"/>
                </a:solidFill>
              </a:rPr>
              <a:t>à délivrer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D949878-CD16-A5C8-9858-B2D53A3305C6}"/>
              </a:ext>
            </a:extLst>
          </p:cNvPr>
          <p:cNvSpPr txBox="1"/>
          <p:nvPr/>
        </p:nvSpPr>
        <p:spPr>
          <a:xfrm>
            <a:off x="1255634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POSTURE </a:t>
            </a:r>
            <a:r>
              <a:rPr lang="fr-FR" spc="100" dirty="0">
                <a:solidFill>
                  <a:schemeClr val="tx2">
                    <a:lumMod val="75000"/>
                  </a:schemeClr>
                </a:solidFill>
              </a:rPr>
              <a:t>DE CONQUÉRANT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5ACD4E5-145C-73A9-2CB3-FF58CF7AF3B1}"/>
              </a:ext>
            </a:extLst>
          </p:cNvPr>
          <p:cNvSpPr txBox="1"/>
          <p:nvPr/>
        </p:nvSpPr>
        <p:spPr>
          <a:xfrm>
            <a:off x="6819946" y="1866351"/>
            <a:ext cx="38480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Vous devez démontrer que vous avez su réunir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une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« </a:t>
            </a:r>
            <a:r>
              <a:rPr lang="fr-FR" sz="1200" b="1" dirty="0" err="1">
                <a:solidFill>
                  <a:schemeClr val="tx2">
                    <a:lumMod val="75000"/>
                  </a:schemeClr>
                </a:solidFill>
              </a:rPr>
              <a:t>dream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 team » ! </a:t>
            </a: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Mettez en valeur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la </a:t>
            </a:r>
            <a:r>
              <a:rPr lang="fr-FR" sz="1200" b="1" dirty="0">
                <a:solidFill>
                  <a:schemeClr val="bg2"/>
                </a:solidFill>
              </a:rPr>
              <a:t>complémentarité des compétences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et les périmètres de responsabilité de chacun.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Si vous êtes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seul fondateur,</a:t>
            </a: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 montrez que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vous n’êtes pas isolé et que vous avez </a:t>
            </a:r>
            <a:r>
              <a:rPr lang="fr-FR" sz="1200" b="1" dirty="0">
                <a:solidFill>
                  <a:schemeClr val="bg2"/>
                </a:solidFill>
              </a:rPr>
              <a:t>su mobiliser autour de vous des ressources de qualité :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freelance, conseil, business </a:t>
            </a:r>
            <a:r>
              <a:rPr lang="fr-FR" sz="1200" b="1" dirty="0" err="1">
                <a:solidFill>
                  <a:schemeClr val="tx2">
                    <a:lumMod val="75000"/>
                  </a:schemeClr>
                </a:solidFill>
              </a:rPr>
              <a:t>angel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, etc.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3815708-9176-A2C4-95D6-5D00C5BC5DB4}"/>
              </a:ext>
            </a:extLst>
          </p:cNvPr>
          <p:cNvGrpSpPr/>
          <p:nvPr/>
        </p:nvGrpSpPr>
        <p:grpSpPr>
          <a:xfrm>
            <a:off x="1301022" y="4946273"/>
            <a:ext cx="5381718" cy="646331"/>
            <a:chOff x="1025150" y="5037188"/>
            <a:chExt cx="5381718" cy="646331"/>
          </a:xfrm>
        </p:grpSpPr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95DA5F56-F947-7209-BE4F-2D989B066CDA}"/>
                </a:ext>
              </a:extLst>
            </p:cNvPr>
            <p:cNvSpPr/>
            <p:nvPr/>
          </p:nvSpPr>
          <p:spPr>
            <a:xfrm>
              <a:off x="128890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AB742DE-C922-EE49-2626-24C73B714FB3}"/>
                </a:ext>
              </a:extLst>
            </p:cNvPr>
            <p:cNvSpPr txBox="1"/>
            <p:nvPr/>
          </p:nvSpPr>
          <p:spPr>
            <a:xfrm>
              <a:off x="1659959" y="5037188"/>
              <a:ext cx="47469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tx2">
                      <a:lumMod val="75000"/>
                    </a:schemeClr>
                  </a:solidFill>
                </a:rPr>
                <a:t>Vous devez assoir votre légitimité en insistant sur l’adéquation Homme/Projet !</a:t>
              </a:r>
            </a:p>
            <a:p>
              <a:r>
                <a:rPr lang="fr-FR" sz="1200" b="1" dirty="0">
                  <a:solidFill>
                    <a:schemeClr val="tx2">
                      <a:lumMod val="75000"/>
                    </a:schemeClr>
                  </a:solidFill>
                </a:rPr>
                <a:t>Soyez conquérant !</a:t>
              </a:r>
            </a:p>
          </p:txBody>
        </p:sp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DDDC0C87-F685-56B5-B333-852319355257}"/>
                </a:ext>
              </a:extLst>
            </p:cNvPr>
            <p:cNvSpPr/>
            <p:nvPr/>
          </p:nvSpPr>
          <p:spPr>
            <a:xfrm>
              <a:off x="1025150" y="5190929"/>
              <a:ext cx="338848" cy="338848"/>
            </a:xfrm>
            <a:prstGeom prst="chevron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F48FC9A6-F4BC-18E6-8316-4B2FD6F4D6A6}"/>
              </a:ext>
            </a:extLst>
          </p:cNvPr>
          <p:cNvSpPr txBox="1"/>
          <p:nvPr/>
        </p:nvSpPr>
        <p:spPr>
          <a:xfrm>
            <a:off x="8427244" y="5003513"/>
            <a:ext cx="343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N’hésitez pas à mettre les photos des membres de votre équipe pour mieux incarner, </a:t>
            </a:r>
            <a:br>
              <a:rPr lang="fr-FR" sz="1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200" dirty="0">
                <a:solidFill>
                  <a:schemeClr val="tx2">
                    <a:lumMod val="75000"/>
                  </a:schemeClr>
                </a:solidFill>
              </a:rPr>
              <a:t>humaniser le projet.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</a:rPr>
              <a:t>Soyez créatif !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69FB997-DBEE-7DC7-0C17-9F550E8E0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19653" r="3019" b="9108"/>
          <a:stretch/>
        </p:blipFill>
        <p:spPr>
          <a:xfrm>
            <a:off x="738237" y="1043400"/>
            <a:ext cx="5373782" cy="2966084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914CFD3-8CCA-94AC-5D3A-9686A88D9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1 - Equipe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69AEC-E2C3-34EB-42AE-BF4F820B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❯ </a:t>
            </a:r>
            <a:r>
              <a:rPr lang="fr-FR" sz="900" dirty="0"/>
              <a:t>Guide méthodologique du pitch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BBE3E9-8075-06C4-4B94-972AC3E1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AFF54E76-D81A-444C-9C25-5DCAED64656E}" type="slidenum">
              <a:rPr lang="fr-FR" smtClean="0"/>
              <a:pPr algn="ctr"/>
              <a:t>9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5E92FC-BFF0-7C54-2222-354203129A6F}"/>
              </a:ext>
            </a:extLst>
          </p:cNvPr>
          <p:cNvSpPr txBox="1"/>
          <p:nvPr/>
        </p:nvSpPr>
        <p:spPr>
          <a:xfrm>
            <a:off x="7118138" y="4356532"/>
            <a:ext cx="474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dirty="0">
                <a:solidFill>
                  <a:schemeClr val="tx2">
                    <a:lumMod val="75000"/>
                  </a:schemeClr>
                </a:solidFill>
              </a:rPr>
              <a:t>MA SLIDE</a:t>
            </a:r>
            <a:endParaRPr lang="fr-FR" sz="1200" spc="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2911DA9-BCAF-F26A-66E3-FA5F26A43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453" y="4473030"/>
            <a:ext cx="589963" cy="5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30874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Bpifrance3">
  <a:themeElements>
    <a:clrScheme name="Personnalisée 18">
      <a:dk1>
        <a:srgbClr val="000000"/>
      </a:dk1>
      <a:lt1>
        <a:srgbClr val="FFFFFF"/>
      </a:lt1>
      <a:dk2>
        <a:srgbClr val="5E514D"/>
      </a:dk2>
      <a:lt2>
        <a:srgbClr val="FFCD00"/>
      </a:lt2>
      <a:accent1>
        <a:srgbClr val="786E64"/>
      </a:accent1>
      <a:accent2>
        <a:srgbClr val="00A3E0"/>
      </a:accent2>
      <a:accent3>
        <a:srgbClr val="C83764"/>
      </a:accent3>
      <a:accent4>
        <a:srgbClr val="00B388"/>
      </a:accent4>
      <a:accent5>
        <a:srgbClr val="EB7800"/>
      </a:accent5>
      <a:accent6>
        <a:srgbClr val="00789A"/>
      </a:accent6>
      <a:hlink>
        <a:srgbClr val="000000"/>
      </a:hlink>
      <a:folHlink>
        <a:srgbClr val="000000"/>
      </a:folHlink>
    </a:clrScheme>
    <a:fontScheme name="BPI PPT Arial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èmeBpifrance3" id="{C31927D4-2FBC-4A18-9F98-9F037668FE9D}" vid="{839FDE37-2D6F-4610-8670-AFDE053E1B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2C068620D4D24C8C4C606532529BAC" ma:contentTypeVersion="14" ma:contentTypeDescription="Crée un document." ma:contentTypeScope="" ma:versionID="a5a9e9cb43f1573ea997056b59de02f7">
  <xsd:schema xmlns:xsd="http://www.w3.org/2001/XMLSchema" xmlns:xs="http://www.w3.org/2001/XMLSchema" xmlns:p="http://schemas.microsoft.com/office/2006/metadata/properties" xmlns:ns3="0dffa572-f106-4915-a269-b5c417d99a05" xmlns:ns4="f9ce8822-98b3-4ef4-ab2a-9d37ff341ecf" targetNamespace="http://schemas.microsoft.com/office/2006/metadata/properties" ma:root="true" ma:fieldsID="8ffdfd75846097993a25021eef82fbab" ns3:_="" ns4:_="">
    <xsd:import namespace="0dffa572-f106-4915-a269-b5c417d99a05"/>
    <xsd:import namespace="f9ce8822-98b3-4ef4-ab2a-9d37ff341e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fa572-f106-4915-a269-b5c417d99a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e8822-98b3-4ef4-ab2a-9d37ff341e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D675C9-BD78-4077-A816-A73CF3EE961F}">
  <ds:schemaRefs>
    <ds:schemaRef ds:uri="0dffa572-f106-4915-a269-b5c417d99a05"/>
    <ds:schemaRef ds:uri="f9ce8822-98b3-4ef4-ab2a-9d37ff341ecf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E107B19-2563-43E4-B4C4-9BF1BD7AA7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68C166-8274-4278-90DE-C3A1119AC3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ffa572-f106-4915-a269-b5c417d99a05"/>
    <ds:schemaRef ds:uri="f9ce8822-98b3-4ef4-ab2a-9d37ff341e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12458</TotalTime>
  <Words>1513</Words>
  <Application>Microsoft Office PowerPoint</Application>
  <PresentationFormat>Grand écran</PresentationFormat>
  <Paragraphs>281</Paragraphs>
  <Slides>29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Arabic Typesetting</vt:lpstr>
      <vt:lpstr>Arial</vt:lpstr>
      <vt:lpstr>Calibri</vt:lpstr>
      <vt:lpstr>Impact</vt:lpstr>
      <vt:lpstr>Wingdings</vt:lpstr>
      <vt:lpstr>2_ThèmeBpifrance3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 certifiant de  conseil en création d’entreprise</dc:title>
  <dc:creator>Dorothee SABOT</dc:creator>
  <cp:lastModifiedBy>Guillaume MALVOISIN</cp:lastModifiedBy>
  <cp:revision>428</cp:revision>
  <cp:lastPrinted>2021-02-05T17:05:46Z</cp:lastPrinted>
  <dcterms:created xsi:type="dcterms:W3CDTF">2019-11-08T10:34:05Z</dcterms:created>
  <dcterms:modified xsi:type="dcterms:W3CDTF">2023-05-26T13:29:01Z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0x0101001E2C068620D4D24C8C4C606532529BAC</vt:lpwstr>
  </property>
</Properties>
</file>